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0"/>
  </p:notesMasterIdLst>
  <p:sldIdLst>
    <p:sldId id="259" r:id="rId5"/>
    <p:sldId id="260" r:id="rId6"/>
    <p:sldId id="364" r:id="rId7"/>
    <p:sldId id="342" r:id="rId8"/>
    <p:sldId id="343" r:id="rId9"/>
    <p:sldId id="327" r:id="rId10"/>
    <p:sldId id="341" r:id="rId11"/>
    <p:sldId id="337" r:id="rId12"/>
    <p:sldId id="353" r:id="rId13"/>
    <p:sldId id="333" r:id="rId14"/>
    <p:sldId id="7821" r:id="rId15"/>
    <p:sldId id="334" r:id="rId16"/>
    <p:sldId id="329" r:id="rId17"/>
    <p:sldId id="261" r:id="rId18"/>
    <p:sldId id="322" r:id="rId19"/>
    <p:sldId id="324" r:id="rId20"/>
    <p:sldId id="355" r:id="rId21"/>
    <p:sldId id="325" r:id="rId22"/>
    <p:sldId id="330" r:id="rId23"/>
    <p:sldId id="336" r:id="rId24"/>
    <p:sldId id="335" r:id="rId25"/>
    <p:sldId id="338" r:id="rId26"/>
    <p:sldId id="321" r:id="rId27"/>
    <p:sldId id="323" r:id="rId28"/>
    <p:sldId id="357" r:id="rId29"/>
    <p:sldId id="360" r:id="rId30"/>
    <p:sldId id="326" r:id="rId31"/>
    <p:sldId id="354" r:id="rId32"/>
    <p:sldId id="349" r:id="rId33"/>
    <p:sldId id="344" r:id="rId34"/>
    <p:sldId id="362" r:id="rId35"/>
    <p:sldId id="352" r:id="rId36"/>
    <p:sldId id="346" r:id="rId37"/>
    <p:sldId id="361" r:id="rId38"/>
    <p:sldId id="350" r:id="rId39"/>
    <p:sldId id="348" r:id="rId40"/>
    <p:sldId id="351" r:id="rId41"/>
    <p:sldId id="345" r:id="rId42"/>
    <p:sldId id="347" r:id="rId43"/>
    <p:sldId id="363" r:id="rId44"/>
    <p:sldId id="7828" r:id="rId45"/>
    <p:sldId id="265" r:id="rId46"/>
    <p:sldId id="7827" r:id="rId47"/>
    <p:sldId id="7829" r:id="rId48"/>
    <p:sldId id="7826" r:id="rId49"/>
    <p:sldId id="7817" r:id="rId50"/>
    <p:sldId id="7819" r:id="rId51"/>
    <p:sldId id="7820" r:id="rId52"/>
    <p:sldId id="7830" r:id="rId53"/>
    <p:sldId id="7822" r:id="rId54"/>
    <p:sldId id="7823" r:id="rId55"/>
    <p:sldId id="7824" r:id="rId56"/>
    <p:sldId id="7825" r:id="rId57"/>
    <p:sldId id="7831" r:id="rId58"/>
    <p:sldId id="29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A0A0"/>
    <a:srgbClr val="0F5064"/>
    <a:srgbClr val="133F6E"/>
    <a:srgbClr val="B4D2DC"/>
    <a:srgbClr val="EB5C18"/>
    <a:srgbClr val="8CBEBF"/>
    <a:srgbClr val="D2E5E5"/>
    <a:srgbClr val="17406E"/>
    <a:srgbClr val="F9EBE3"/>
    <a:srgbClr val="EFCC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Vaalea tyyli 2 - Korostus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09" autoAdjust="0"/>
    <p:restoredTop sz="94651" autoAdjust="0"/>
  </p:normalViewPr>
  <p:slideViewPr>
    <p:cSldViewPr snapToGrid="0">
      <p:cViewPr varScale="1">
        <p:scale>
          <a:sx n="115" d="100"/>
          <a:sy n="115" d="100"/>
        </p:scale>
        <p:origin x="876" y="3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Sheet1!$D$1</c:f>
              <c:strCache>
                <c:ptCount val="1"/>
                <c:pt idx="0">
                  <c:v>Vastaajan ikä</c:v>
                </c:pt>
              </c:strCache>
            </c:strRef>
          </c:tx>
          <c:spPr>
            <a:solidFill>
              <a:schemeClr val="accent1"/>
            </a:solidFill>
            <a:ln>
              <a:noFill/>
            </a:ln>
            <a:effectLst/>
          </c:spPr>
          <c:invertIfNegative val="0"/>
          <c:dLbls>
            <c:dLbl>
              <c:idx val="0"/>
              <c:tx>
                <c:rich>
                  <a:bodyPr/>
                  <a:lstStyle/>
                  <a:p>
                    <a:r>
                      <a:rPr lang="en-US" dirty="0"/>
                      <a:t>5 %</a:t>
                    </a:r>
                  </a:p>
                </c:rich>
              </c:tx>
              <c:dLblPos val="ctr"/>
              <c:showLegendKey val="0"/>
              <c:showVal val="0"/>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DataLabelsRange val="0"/>
                </c:ext>
                <c:ext xmlns:c16="http://schemas.microsoft.com/office/drawing/2014/chart" uri="{C3380CC4-5D6E-409C-BE32-E72D297353CC}">
                  <c16:uniqueId val="{00000000-23F2-4739-A948-4B86C638200C}"/>
                </c:ext>
              </c:extLst>
            </c:dLbl>
            <c:dLbl>
              <c:idx val="1"/>
              <c:tx>
                <c:rich>
                  <a:bodyPr/>
                  <a:lstStyle/>
                  <a:p>
                    <a:r>
                      <a:rPr lang="en-US" dirty="0"/>
                      <a:t>14 %</a:t>
                    </a:r>
                  </a:p>
                </c:rich>
              </c:tx>
              <c:dLblPos val="ctr"/>
              <c:showLegendKey val="0"/>
              <c:showVal val="0"/>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DataLabelsRange val="0"/>
                </c:ext>
                <c:ext xmlns:c16="http://schemas.microsoft.com/office/drawing/2014/chart" uri="{C3380CC4-5D6E-409C-BE32-E72D297353CC}">
                  <c16:uniqueId val="{00000001-23F2-4739-A948-4B86C638200C}"/>
                </c:ext>
              </c:extLst>
            </c:dLbl>
            <c:dLbl>
              <c:idx val="2"/>
              <c:tx>
                <c:rich>
                  <a:bodyPr/>
                  <a:lstStyle/>
                  <a:p>
                    <a:r>
                      <a:rPr lang="en-US" dirty="0"/>
                      <a:t>51 %</a:t>
                    </a:r>
                  </a:p>
                </c:rich>
              </c:tx>
              <c:dLblPos val="ctr"/>
              <c:showLegendKey val="0"/>
              <c:showVal val="0"/>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DataLabelsRange val="0"/>
                </c:ext>
                <c:ext xmlns:c16="http://schemas.microsoft.com/office/drawing/2014/chart" uri="{C3380CC4-5D6E-409C-BE32-E72D297353CC}">
                  <c16:uniqueId val="{00000002-23F2-4739-A948-4B86C638200C}"/>
                </c:ext>
              </c:extLst>
            </c:dLbl>
            <c:dLbl>
              <c:idx val="3"/>
              <c:tx>
                <c:rich>
                  <a:bodyPr/>
                  <a:lstStyle/>
                  <a:p>
                    <a:r>
                      <a:rPr lang="en-US" dirty="0"/>
                      <a:t>25 %</a:t>
                    </a:r>
                  </a:p>
                </c:rich>
              </c:tx>
              <c:dLblPos val="ctr"/>
              <c:showLegendKey val="0"/>
              <c:showVal val="0"/>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DataLabelsRange val="0"/>
                </c:ext>
                <c:ext xmlns:c16="http://schemas.microsoft.com/office/drawing/2014/chart" uri="{C3380CC4-5D6E-409C-BE32-E72D297353CC}">
                  <c16:uniqueId val="{00000003-23F2-4739-A948-4B86C638200C}"/>
                </c:ext>
              </c:extLst>
            </c:dLbl>
            <c:dLbl>
              <c:idx val="4"/>
              <c:tx>
                <c:rich>
                  <a:bodyPr/>
                  <a:lstStyle/>
                  <a:p>
                    <a:r>
                      <a:rPr lang="en-US" dirty="0"/>
                      <a:t>4 %</a:t>
                    </a:r>
                  </a:p>
                </c:rich>
              </c:tx>
              <c:dLblPos val="ctr"/>
              <c:showLegendKey val="0"/>
              <c:showVal val="0"/>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DataLabelsRange val="0"/>
                </c:ext>
                <c:ext xmlns:c16="http://schemas.microsoft.com/office/drawing/2014/chart" uri="{C3380CC4-5D6E-409C-BE32-E72D297353CC}">
                  <c16:uniqueId val="{00000004-23F2-4739-A948-4B86C638200C}"/>
                </c:ext>
              </c:extLst>
            </c:dLbl>
            <c:dLbl>
              <c:idx val="5"/>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dirty="0">
                        <a:solidFill>
                          <a:schemeClr val="tx1"/>
                        </a:solidFill>
                      </a:rPr>
                      <a:t>1 %</a:t>
                    </a:r>
                  </a:p>
                </c:rich>
              </c:tx>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i-FI"/>
                </a:p>
              </c:txPr>
              <c:dLblPos val="ctr"/>
              <c:showLegendKey val="0"/>
              <c:showVal val="0"/>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DataLabelsRange val="0"/>
                </c:ext>
                <c:ext xmlns:c16="http://schemas.microsoft.com/office/drawing/2014/chart" uri="{C3380CC4-5D6E-409C-BE32-E72D297353CC}">
                  <c16:uniqueId val="{00000005-23F2-4739-A948-4B86C638200C}"/>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fi-FI"/>
              </a:p>
            </c:txPr>
            <c:showLegendKey val="0"/>
            <c:showVal val="0"/>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Sheet1!$C$2:$C$7</c:f>
              <c:strCache>
                <c:ptCount val="6"/>
                <c:pt idx="0">
                  <c:v>alle 25 v.</c:v>
                </c:pt>
                <c:pt idx="1">
                  <c:v>25-34 v.</c:v>
                </c:pt>
                <c:pt idx="2">
                  <c:v>35-49 v.</c:v>
                </c:pt>
                <c:pt idx="3">
                  <c:v>50-64 v.</c:v>
                </c:pt>
                <c:pt idx="4">
                  <c:v>65-75 v.</c:v>
                </c:pt>
                <c:pt idx="5">
                  <c:v>Yli 75 v.</c:v>
                </c:pt>
              </c:strCache>
            </c:strRef>
          </c:cat>
          <c:val>
            <c:numRef>
              <c:f>Sheet1!$D$2:$D$7</c:f>
              <c:numCache>
                <c:formatCode>General</c:formatCode>
                <c:ptCount val="6"/>
                <c:pt idx="0">
                  <c:v>0.05</c:v>
                </c:pt>
                <c:pt idx="1">
                  <c:v>0.14000000000000001</c:v>
                </c:pt>
                <c:pt idx="2">
                  <c:v>0.51</c:v>
                </c:pt>
                <c:pt idx="3">
                  <c:v>0.25</c:v>
                </c:pt>
                <c:pt idx="4">
                  <c:v>0.04</c:v>
                </c:pt>
                <c:pt idx="5">
                  <c:v>0.01</c:v>
                </c:pt>
              </c:numCache>
            </c:numRef>
          </c:val>
          <c:extLst>
            <c:ext xmlns:c16="http://schemas.microsoft.com/office/drawing/2014/chart" uri="{C3380CC4-5D6E-409C-BE32-E72D297353CC}">
              <c16:uniqueId val="{00000006-23F2-4739-A948-4B86C638200C}"/>
            </c:ext>
          </c:extLst>
        </c:ser>
        <c:dLbls>
          <c:showLegendKey val="0"/>
          <c:showVal val="0"/>
          <c:showCatName val="0"/>
          <c:showSerName val="0"/>
          <c:showPercent val="0"/>
          <c:showBubbleSize val="0"/>
        </c:dLbls>
        <c:gapWidth val="182"/>
        <c:axId val="67451136"/>
        <c:axId val="66437120"/>
      </c:barChart>
      <c:catAx>
        <c:axId val="6745113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i-FI"/>
          </a:p>
        </c:txPr>
        <c:crossAx val="66437120"/>
        <c:crosses val="autoZero"/>
        <c:auto val="0"/>
        <c:lblAlgn val="ctr"/>
        <c:lblOffset val="100"/>
        <c:noMultiLvlLbl val="0"/>
      </c:catAx>
      <c:valAx>
        <c:axId val="66437120"/>
        <c:scaling>
          <c:orientation val="minMax"/>
          <c:min val="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fi-FI" b="1" dirty="0"/>
                  <a:t>Vastaajien ikäjakauma</a:t>
                </a:r>
              </a:p>
            </c:rich>
          </c:tx>
          <c:layout>
            <c:manualLayout>
              <c:xMode val="edge"/>
              <c:yMode val="edge"/>
              <c:x val="0.37109637363990505"/>
              <c:y val="2.066048478932812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i-FI"/>
            </a:p>
          </c:txPr>
        </c:title>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i-FI"/>
          </a:p>
        </c:txPr>
        <c:crossAx val="67451136"/>
        <c:crosses val="autoZero"/>
        <c:crossBetween val="between"/>
      </c:valAx>
      <c:spPr>
        <a:noFill/>
        <a:ln>
          <a:noFill/>
        </a:ln>
        <a:effectLst/>
      </c:spPr>
    </c:plotArea>
    <c:plotVisOnly val="1"/>
    <c:dispBlanksAs val="zero"/>
    <c:showDLblsOverMax val="1"/>
  </c:chart>
  <c:spPr>
    <a:noFill/>
    <a:ln>
      <a:noFill/>
    </a:ln>
    <a:effectLst/>
  </c:spPr>
  <c:txPr>
    <a:bodyPr/>
    <a:lstStyle/>
    <a:p>
      <a:pPr>
        <a:defRPr sz="1400">
          <a:solidFill>
            <a:schemeClr val="tx1"/>
          </a:solidFill>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D1A5A8-8DBF-4911-B2BE-632319EA3868}" type="doc">
      <dgm:prSet loTypeId="urn:microsoft.com/office/officeart/2011/layout/CircleProcess" loCatId="process" qsTypeId="urn:microsoft.com/office/officeart/2005/8/quickstyle/simple5" qsCatId="simple" csTypeId="urn:microsoft.com/office/officeart/2005/8/colors/colorful2" csCatId="colorful" phldr="1"/>
      <dgm:spPr/>
      <dgm:t>
        <a:bodyPr/>
        <a:lstStyle/>
        <a:p>
          <a:endParaRPr lang="fi-FI"/>
        </a:p>
      </dgm:t>
    </dgm:pt>
    <dgm:pt modelId="{3A50FB8F-617C-4DB4-9C0C-BFB108374C3F}">
      <dgm:prSet custT="1"/>
      <dgm:spPr/>
      <dgm:t>
        <a:bodyPr anchor="ctr"/>
        <a:lstStyle/>
        <a:p>
          <a:r>
            <a:rPr lang="fi-FI" sz="1400" b="1" dirty="0"/>
            <a:t>Tiedonhaku ja nykytila-analyysi</a:t>
          </a:r>
        </a:p>
      </dgm:t>
    </dgm:pt>
    <dgm:pt modelId="{A5CD3D66-C016-4343-A5D3-B3D76AD2437B}" type="parTrans" cxnId="{BEAFD210-08F6-480B-BFEF-0F98643E5FB2}">
      <dgm:prSet/>
      <dgm:spPr/>
      <dgm:t>
        <a:bodyPr/>
        <a:lstStyle/>
        <a:p>
          <a:endParaRPr lang="fi-FI" sz="1400"/>
        </a:p>
      </dgm:t>
    </dgm:pt>
    <dgm:pt modelId="{98B4DE29-4981-4331-9160-B99ECBCBCD0B}" type="sibTrans" cxnId="{BEAFD210-08F6-480B-BFEF-0F98643E5FB2}">
      <dgm:prSet/>
      <dgm:spPr/>
      <dgm:t>
        <a:bodyPr/>
        <a:lstStyle/>
        <a:p>
          <a:endParaRPr lang="fi-FI" sz="1400"/>
        </a:p>
      </dgm:t>
    </dgm:pt>
    <dgm:pt modelId="{2DFE7EE7-7638-434E-B6F0-3206582712C8}">
      <dgm:prSet custT="1"/>
      <dgm:spPr/>
      <dgm:t>
        <a:bodyPr anchor="ctr"/>
        <a:lstStyle/>
        <a:p>
          <a:r>
            <a:rPr lang="fi-FI" sz="1400" b="1" dirty="0"/>
            <a:t>Kyselyt</a:t>
          </a:r>
        </a:p>
      </dgm:t>
    </dgm:pt>
    <dgm:pt modelId="{05EE52FA-0356-4404-A1C9-6BC159AFEEDC}" type="parTrans" cxnId="{FF46918D-E886-4786-A190-DC2217521810}">
      <dgm:prSet/>
      <dgm:spPr/>
      <dgm:t>
        <a:bodyPr/>
        <a:lstStyle/>
        <a:p>
          <a:endParaRPr lang="fi-FI" sz="1400"/>
        </a:p>
      </dgm:t>
    </dgm:pt>
    <dgm:pt modelId="{89AE04F8-E9BF-4A0F-A1A8-7D7B0A14C6B9}" type="sibTrans" cxnId="{FF46918D-E886-4786-A190-DC2217521810}">
      <dgm:prSet/>
      <dgm:spPr/>
      <dgm:t>
        <a:bodyPr/>
        <a:lstStyle/>
        <a:p>
          <a:endParaRPr lang="fi-FI" sz="1400"/>
        </a:p>
      </dgm:t>
    </dgm:pt>
    <dgm:pt modelId="{7E1621D6-F399-496C-836C-AFDF2C0A7817}">
      <dgm:prSet custT="1"/>
      <dgm:spPr/>
      <dgm:t>
        <a:bodyPr anchor="ctr"/>
        <a:lstStyle/>
        <a:p>
          <a:endParaRPr lang="fi-FI" sz="1200" b="1" dirty="0"/>
        </a:p>
        <a:p>
          <a:r>
            <a:rPr lang="fi-FI" sz="1400" b="1" dirty="0"/>
            <a:t>Selvityksen ja vision laatiminen</a:t>
          </a:r>
        </a:p>
        <a:p>
          <a:endParaRPr lang="fi-FI" sz="1200" b="1" dirty="0"/>
        </a:p>
      </dgm:t>
    </dgm:pt>
    <dgm:pt modelId="{08A89953-5F42-4BE6-99AC-B3808ACBF1DB}" type="parTrans" cxnId="{2F60E28B-1C78-46D2-8578-6AD708898E87}">
      <dgm:prSet/>
      <dgm:spPr/>
      <dgm:t>
        <a:bodyPr/>
        <a:lstStyle/>
        <a:p>
          <a:endParaRPr lang="fi-FI" sz="1400"/>
        </a:p>
      </dgm:t>
    </dgm:pt>
    <dgm:pt modelId="{70A235D7-9AF0-4736-BFCE-5501B54CB866}" type="sibTrans" cxnId="{2F60E28B-1C78-46D2-8578-6AD708898E87}">
      <dgm:prSet/>
      <dgm:spPr/>
      <dgm:t>
        <a:bodyPr/>
        <a:lstStyle/>
        <a:p>
          <a:endParaRPr lang="fi-FI" sz="1400"/>
        </a:p>
      </dgm:t>
    </dgm:pt>
    <dgm:pt modelId="{9CB29B3D-0C3F-4C4F-8AE9-B0937A1FD8A1}">
      <dgm:prSet custT="1"/>
      <dgm:spPr/>
      <dgm:t>
        <a:bodyPr anchor="ctr"/>
        <a:lstStyle/>
        <a:p>
          <a:r>
            <a:rPr lang="fi-FI" sz="1400" b="1" dirty="0"/>
            <a:t>Toimenpide-ehdotukset ja tarkennukset</a:t>
          </a:r>
          <a:endParaRPr lang="fi-FI" sz="1200" b="1" dirty="0"/>
        </a:p>
      </dgm:t>
    </dgm:pt>
    <dgm:pt modelId="{3B7427B5-E6DE-4D01-8CDB-444AF4582589}" type="parTrans" cxnId="{345CC8ED-7328-4C51-A5EB-1BEC75607C2F}">
      <dgm:prSet/>
      <dgm:spPr/>
      <dgm:t>
        <a:bodyPr/>
        <a:lstStyle/>
        <a:p>
          <a:endParaRPr lang="fi-FI" sz="1400"/>
        </a:p>
      </dgm:t>
    </dgm:pt>
    <dgm:pt modelId="{2DE68740-1C09-4822-8DD3-D3B47DF8A037}" type="sibTrans" cxnId="{345CC8ED-7328-4C51-A5EB-1BEC75607C2F}">
      <dgm:prSet/>
      <dgm:spPr/>
      <dgm:t>
        <a:bodyPr/>
        <a:lstStyle/>
        <a:p>
          <a:endParaRPr lang="fi-FI" sz="1400"/>
        </a:p>
      </dgm:t>
    </dgm:pt>
    <dgm:pt modelId="{D15E0D2B-E7AA-4EF2-8E52-C78FB18E85A0}">
      <dgm:prSet custT="1"/>
      <dgm:spPr/>
      <dgm:t>
        <a:bodyPr anchor="ctr"/>
        <a:lstStyle/>
        <a:p>
          <a:r>
            <a:rPr lang="fi-FI" sz="1400" b="1" dirty="0"/>
            <a:t>Osallistavat iltatilaisuudet Porvoossa</a:t>
          </a:r>
        </a:p>
      </dgm:t>
    </dgm:pt>
    <dgm:pt modelId="{D43C41BC-AC80-4E62-B526-BCEF0018705C}" type="parTrans" cxnId="{ACCE22A2-7DFF-4483-BDAE-CE8BF7F2C8A1}">
      <dgm:prSet/>
      <dgm:spPr/>
      <dgm:t>
        <a:bodyPr/>
        <a:lstStyle/>
        <a:p>
          <a:endParaRPr lang="fi-FI"/>
        </a:p>
      </dgm:t>
    </dgm:pt>
    <dgm:pt modelId="{C8FD6EC0-AC5E-4182-88C0-1FB1E9EB1BB3}" type="sibTrans" cxnId="{ACCE22A2-7DFF-4483-BDAE-CE8BF7F2C8A1}">
      <dgm:prSet/>
      <dgm:spPr/>
      <dgm:t>
        <a:bodyPr/>
        <a:lstStyle/>
        <a:p>
          <a:endParaRPr lang="fi-FI"/>
        </a:p>
      </dgm:t>
    </dgm:pt>
    <dgm:pt modelId="{7C576D7E-65D1-426D-930F-C8112A1D5232}" type="pres">
      <dgm:prSet presAssocID="{DBD1A5A8-8DBF-4911-B2BE-632319EA3868}" presName="Name0" presStyleCnt="0">
        <dgm:presLayoutVars>
          <dgm:chMax val="11"/>
          <dgm:chPref val="11"/>
          <dgm:dir/>
          <dgm:resizeHandles/>
        </dgm:presLayoutVars>
      </dgm:prSet>
      <dgm:spPr/>
    </dgm:pt>
    <dgm:pt modelId="{37ECAD0E-C393-404C-B4D3-DBEE1800F1B8}" type="pres">
      <dgm:prSet presAssocID="{9CB29B3D-0C3F-4C4F-8AE9-B0937A1FD8A1}" presName="Accent5" presStyleCnt="0"/>
      <dgm:spPr/>
    </dgm:pt>
    <dgm:pt modelId="{829EB516-2458-4562-AC1A-399016F98D87}" type="pres">
      <dgm:prSet presAssocID="{9CB29B3D-0C3F-4C4F-8AE9-B0937A1FD8A1}" presName="Accent" presStyleLbl="node1" presStyleIdx="0" presStyleCnt="5"/>
      <dgm:spPr/>
    </dgm:pt>
    <dgm:pt modelId="{FD465F86-2A2B-4059-B335-6F6684B9C299}" type="pres">
      <dgm:prSet presAssocID="{9CB29B3D-0C3F-4C4F-8AE9-B0937A1FD8A1}" presName="ParentBackground5" presStyleCnt="0"/>
      <dgm:spPr/>
    </dgm:pt>
    <dgm:pt modelId="{5BE3F59A-2964-4612-BF77-ABAC814BE708}" type="pres">
      <dgm:prSet presAssocID="{9CB29B3D-0C3F-4C4F-8AE9-B0937A1FD8A1}" presName="ParentBackground" presStyleLbl="fgAcc1" presStyleIdx="0" presStyleCnt="5"/>
      <dgm:spPr/>
    </dgm:pt>
    <dgm:pt modelId="{0D06C916-1ACA-496A-9A0D-2E60F27B5E12}" type="pres">
      <dgm:prSet presAssocID="{9CB29B3D-0C3F-4C4F-8AE9-B0937A1FD8A1}" presName="Parent5" presStyleLbl="revTx" presStyleIdx="0" presStyleCnt="0">
        <dgm:presLayoutVars>
          <dgm:chMax val="1"/>
          <dgm:chPref val="1"/>
          <dgm:bulletEnabled val="1"/>
        </dgm:presLayoutVars>
      </dgm:prSet>
      <dgm:spPr/>
    </dgm:pt>
    <dgm:pt modelId="{B22B1DAD-6BBF-4514-B4AA-FF55DD6BBD0E}" type="pres">
      <dgm:prSet presAssocID="{7E1621D6-F399-496C-836C-AFDF2C0A7817}" presName="Accent4" presStyleCnt="0"/>
      <dgm:spPr/>
    </dgm:pt>
    <dgm:pt modelId="{30395023-ABC3-4083-AF3C-58141BA92CEF}" type="pres">
      <dgm:prSet presAssocID="{7E1621D6-F399-496C-836C-AFDF2C0A7817}" presName="Accent" presStyleLbl="node1" presStyleIdx="1" presStyleCnt="5"/>
      <dgm:spPr/>
    </dgm:pt>
    <dgm:pt modelId="{52E7EB77-2B4E-4F78-89ED-BAA589650C95}" type="pres">
      <dgm:prSet presAssocID="{7E1621D6-F399-496C-836C-AFDF2C0A7817}" presName="ParentBackground4" presStyleCnt="0"/>
      <dgm:spPr/>
    </dgm:pt>
    <dgm:pt modelId="{493ED33C-C0FC-4DAE-A8F4-E0AF7B9D95D2}" type="pres">
      <dgm:prSet presAssocID="{7E1621D6-F399-496C-836C-AFDF2C0A7817}" presName="ParentBackground" presStyleLbl="fgAcc1" presStyleIdx="1" presStyleCnt="5" custLinFactNeighborY="-1001"/>
      <dgm:spPr/>
    </dgm:pt>
    <dgm:pt modelId="{8F080AE0-D699-4094-B354-4842F264E0B7}" type="pres">
      <dgm:prSet presAssocID="{7E1621D6-F399-496C-836C-AFDF2C0A7817}" presName="Parent4" presStyleLbl="revTx" presStyleIdx="0" presStyleCnt="0">
        <dgm:presLayoutVars>
          <dgm:chMax val="1"/>
          <dgm:chPref val="1"/>
          <dgm:bulletEnabled val="1"/>
        </dgm:presLayoutVars>
      </dgm:prSet>
      <dgm:spPr/>
    </dgm:pt>
    <dgm:pt modelId="{2103F4DD-2C86-445D-AA00-4D8BEB5F01DC}" type="pres">
      <dgm:prSet presAssocID="{D15E0D2B-E7AA-4EF2-8E52-C78FB18E85A0}" presName="Accent3" presStyleCnt="0"/>
      <dgm:spPr/>
    </dgm:pt>
    <dgm:pt modelId="{92DBD4B3-7303-473A-B07D-EC7B29B8784E}" type="pres">
      <dgm:prSet presAssocID="{D15E0D2B-E7AA-4EF2-8E52-C78FB18E85A0}" presName="Accent" presStyleLbl="node1" presStyleIdx="2" presStyleCnt="5"/>
      <dgm:spPr/>
    </dgm:pt>
    <dgm:pt modelId="{E3444A98-FA55-434E-99A1-F517DEC35049}" type="pres">
      <dgm:prSet presAssocID="{D15E0D2B-E7AA-4EF2-8E52-C78FB18E85A0}" presName="ParentBackground3" presStyleCnt="0"/>
      <dgm:spPr/>
    </dgm:pt>
    <dgm:pt modelId="{43F6AD59-CBA8-483A-8201-435F25282AD9}" type="pres">
      <dgm:prSet presAssocID="{D15E0D2B-E7AA-4EF2-8E52-C78FB18E85A0}" presName="ParentBackground" presStyleLbl="fgAcc1" presStyleIdx="2" presStyleCnt="5"/>
      <dgm:spPr/>
    </dgm:pt>
    <dgm:pt modelId="{0E5895EF-1A8A-44A9-9649-0DAC2AC3A6AE}" type="pres">
      <dgm:prSet presAssocID="{D15E0D2B-E7AA-4EF2-8E52-C78FB18E85A0}" presName="Parent3" presStyleLbl="revTx" presStyleIdx="0" presStyleCnt="0">
        <dgm:presLayoutVars>
          <dgm:chMax val="1"/>
          <dgm:chPref val="1"/>
          <dgm:bulletEnabled val="1"/>
        </dgm:presLayoutVars>
      </dgm:prSet>
      <dgm:spPr/>
    </dgm:pt>
    <dgm:pt modelId="{1CAB5D79-A6C8-4C1C-81FB-F3BF4ADFB898}" type="pres">
      <dgm:prSet presAssocID="{2DFE7EE7-7638-434E-B6F0-3206582712C8}" presName="Accent2" presStyleCnt="0"/>
      <dgm:spPr/>
    </dgm:pt>
    <dgm:pt modelId="{1280C467-EB98-476C-AC98-BB008317A958}" type="pres">
      <dgm:prSet presAssocID="{2DFE7EE7-7638-434E-B6F0-3206582712C8}" presName="Accent" presStyleLbl="node1" presStyleIdx="3" presStyleCnt="5"/>
      <dgm:spPr/>
    </dgm:pt>
    <dgm:pt modelId="{0D12B739-BD20-4C36-B149-283A5650E998}" type="pres">
      <dgm:prSet presAssocID="{2DFE7EE7-7638-434E-B6F0-3206582712C8}" presName="ParentBackground2" presStyleCnt="0"/>
      <dgm:spPr/>
    </dgm:pt>
    <dgm:pt modelId="{53128FC5-F1BE-41DF-9776-82A5AB397F0D}" type="pres">
      <dgm:prSet presAssocID="{2DFE7EE7-7638-434E-B6F0-3206582712C8}" presName="ParentBackground" presStyleLbl="fgAcc1" presStyleIdx="3" presStyleCnt="5"/>
      <dgm:spPr/>
    </dgm:pt>
    <dgm:pt modelId="{3D9E242E-3867-45BC-9918-9FB2F3589284}" type="pres">
      <dgm:prSet presAssocID="{2DFE7EE7-7638-434E-B6F0-3206582712C8}" presName="Parent2" presStyleLbl="revTx" presStyleIdx="0" presStyleCnt="0">
        <dgm:presLayoutVars>
          <dgm:chMax val="1"/>
          <dgm:chPref val="1"/>
          <dgm:bulletEnabled val="1"/>
        </dgm:presLayoutVars>
      </dgm:prSet>
      <dgm:spPr/>
    </dgm:pt>
    <dgm:pt modelId="{D7CCBC3B-94A1-4252-AFEE-3CACEF06EF4F}" type="pres">
      <dgm:prSet presAssocID="{3A50FB8F-617C-4DB4-9C0C-BFB108374C3F}" presName="Accent1" presStyleCnt="0"/>
      <dgm:spPr/>
    </dgm:pt>
    <dgm:pt modelId="{E5A36CB3-A0D0-40E8-AD63-CC4C6F479EBE}" type="pres">
      <dgm:prSet presAssocID="{3A50FB8F-617C-4DB4-9C0C-BFB108374C3F}" presName="Accent" presStyleLbl="node1" presStyleIdx="4" presStyleCnt="5"/>
      <dgm:spPr/>
    </dgm:pt>
    <dgm:pt modelId="{4CBFC283-6526-4280-A89D-F8F7C81CB1A4}" type="pres">
      <dgm:prSet presAssocID="{3A50FB8F-617C-4DB4-9C0C-BFB108374C3F}" presName="ParentBackground1" presStyleCnt="0"/>
      <dgm:spPr/>
    </dgm:pt>
    <dgm:pt modelId="{2C12DD30-37D5-42A2-AE9D-879DA7DD247B}" type="pres">
      <dgm:prSet presAssocID="{3A50FB8F-617C-4DB4-9C0C-BFB108374C3F}" presName="ParentBackground" presStyleLbl="fgAcc1" presStyleIdx="4" presStyleCnt="5"/>
      <dgm:spPr/>
    </dgm:pt>
    <dgm:pt modelId="{3BD9FF9E-1910-4852-93FC-A841F9D9CB40}" type="pres">
      <dgm:prSet presAssocID="{3A50FB8F-617C-4DB4-9C0C-BFB108374C3F}" presName="Parent1" presStyleLbl="revTx" presStyleIdx="0" presStyleCnt="0">
        <dgm:presLayoutVars>
          <dgm:chMax val="1"/>
          <dgm:chPref val="1"/>
          <dgm:bulletEnabled val="1"/>
        </dgm:presLayoutVars>
      </dgm:prSet>
      <dgm:spPr/>
    </dgm:pt>
  </dgm:ptLst>
  <dgm:cxnLst>
    <dgm:cxn modelId="{1D9EE804-B8B9-4A46-B72E-6BAB105F4225}" type="presOf" srcId="{9CB29B3D-0C3F-4C4F-8AE9-B0937A1FD8A1}" destId="{0D06C916-1ACA-496A-9A0D-2E60F27B5E12}" srcOrd="1" destOrd="0" presId="urn:microsoft.com/office/officeart/2011/layout/CircleProcess"/>
    <dgm:cxn modelId="{6C251105-8CED-4786-9951-0A0C6F15236D}" type="presOf" srcId="{2DFE7EE7-7638-434E-B6F0-3206582712C8}" destId="{3D9E242E-3867-45BC-9918-9FB2F3589284}" srcOrd="1" destOrd="0" presId="urn:microsoft.com/office/officeart/2011/layout/CircleProcess"/>
    <dgm:cxn modelId="{8D4C3F0A-3D8B-485A-9CE7-0AE65B19CCEC}" type="presOf" srcId="{D15E0D2B-E7AA-4EF2-8E52-C78FB18E85A0}" destId="{43F6AD59-CBA8-483A-8201-435F25282AD9}" srcOrd="0" destOrd="0" presId="urn:microsoft.com/office/officeart/2011/layout/CircleProcess"/>
    <dgm:cxn modelId="{BEAFD210-08F6-480B-BFEF-0F98643E5FB2}" srcId="{DBD1A5A8-8DBF-4911-B2BE-632319EA3868}" destId="{3A50FB8F-617C-4DB4-9C0C-BFB108374C3F}" srcOrd="0" destOrd="0" parTransId="{A5CD3D66-C016-4343-A5D3-B3D76AD2437B}" sibTransId="{98B4DE29-4981-4331-9160-B99ECBCBCD0B}"/>
    <dgm:cxn modelId="{6003DD22-D50F-4399-A548-2AE3E4320D2D}" type="presOf" srcId="{D15E0D2B-E7AA-4EF2-8E52-C78FB18E85A0}" destId="{0E5895EF-1A8A-44A9-9649-0DAC2AC3A6AE}" srcOrd="1" destOrd="0" presId="urn:microsoft.com/office/officeart/2011/layout/CircleProcess"/>
    <dgm:cxn modelId="{D5E1BF37-6038-428A-A037-658EB7B2EA34}" type="presOf" srcId="{3A50FB8F-617C-4DB4-9C0C-BFB108374C3F}" destId="{2C12DD30-37D5-42A2-AE9D-879DA7DD247B}" srcOrd="0" destOrd="0" presId="urn:microsoft.com/office/officeart/2011/layout/CircleProcess"/>
    <dgm:cxn modelId="{2E72534C-D7EC-45BF-804F-732B4ECE2404}" type="presOf" srcId="{3A50FB8F-617C-4DB4-9C0C-BFB108374C3F}" destId="{3BD9FF9E-1910-4852-93FC-A841F9D9CB40}" srcOrd="1" destOrd="0" presId="urn:microsoft.com/office/officeart/2011/layout/CircleProcess"/>
    <dgm:cxn modelId="{2F60E28B-1C78-46D2-8578-6AD708898E87}" srcId="{DBD1A5A8-8DBF-4911-B2BE-632319EA3868}" destId="{7E1621D6-F399-496C-836C-AFDF2C0A7817}" srcOrd="3" destOrd="0" parTransId="{08A89953-5F42-4BE6-99AC-B3808ACBF1DB}" sibTransId="{70A235D7-9AF0-4736-BFCE-5501B54CB866}"/>
    <dgm:cxn modelId="{FF46918D-E886-4786-A190-DC2217521810}" srcId="{DBD1A5A8-8DBF-4911-B2BE-632319EA3868}" destId="{2DFE7EE7-7638-434E-B6F0-3206582712C8}" srcOrd="1" destOrd="0" parTransId="{05EE52FA-0356-4404-A1C9-6BC159AFEEDC}" sibTransId="{89AE04F8-E9BF-4A0F-A1A8-7D7B0A14C6B9}"/>
    <dgm:cxn modelId="{89D846A1-482D-4AF0-938D-C678CB5107A8}" type="presOf" srcId="{2DFE7EE7-7638-434E-B6F0-3206582712C8}" destId="{53128FC5-F1BE-41DF-9776-82A5AB397F0D}" srcOrd="0" destOrd="0" presId="urn:microsoft.com/office/officeart/2011/layout/CircleProcess"/>
    <dgm:cxn modelId="{5CC9A9A1-D2BD-4297-B77E-F12594079F46}" type="presOf" srcId="{7E1621D6-F399-496C-836C-AFDF2C0A7817}" destId="{8F080AE0-D699-4094-B354-4842F264E0B7}" srcOrd="1" destOrd="0" presId="urn:microsoft.com/office/officeart/2011/layout/CircleProcess"/>
    <dgm:cxn modelId="{ACCE22A2-7DFF-4483-BDAE-CE8BF7F2C8A1}" srcId="{DBD1A5A8-8DBF-4911-B2BE-632319EA3868}" destId="{D15E0D2B-E7AA-4EF2-8E52-C78FB18E85A0}" srcOrd="2" destOrd="0" parTransId="{D43C41BC-AC80-4E62-B526-BCEF0018705C}" sibTransId="{C8FD6EC0-AC5E-4182-88C0-1FB1E9EB1BB3}"/>
    <dgm:cxn modelId="{35CA05D4-348E-4792-BAD3-EFC34C4E5930}" type="presOf" srcId="{7E1621D6-F399-496C-836C-AFDF2C0A7817}" destId="{493ED33C-C0FC-4DAE-A8F4-E0AF7B9D95D2}" srcOrd="0" destOrd="0" presId="urn:microsoft.com/office/officeart/2011/layout/CircleProcess"/>
    <dgm:cxn modelId="{A8AB14E6-8DAA-4581-80A1-BECB71D7DFF8}" type="presOf" srcId="{DBD1A5A8-8DBF-4911-B2BE-632319EA3868}" destId="{7C576D7E-65D1-426D-930F-C8112A1D5232}" srcOrd="0" destOrd="0" presId="urn:microsoft.com/office/officeart/2011/layout/CircleProcess"/>
    <dgm:cxn modelId="{345CC8ED-7328-4C51-A5EB-1BEC75607C2F}" srcId="{DBD1A5A8-8DBF-4911-B2BE-632319EA3868}" destId="{9CB29B3D-0C3F-4C4F-8AE9-B0937A1FD8A1}" srcOrd="4" destOrd="0" parTransId="{3B7427B5-E6DE-4D01-8CDB-444AF4582589}" sibTransId="{2DE68740-1C09-4822-8DD3-D3B47DF8A037}"/>
    <dgm:cxn modelId="{654287F6-0176-4FBD-9736-934AD5E36F1D}" type="presOf" srcId="{9CB29B3D-0C3F-4C4F-8AE9-B0937A1FD8A1}" destId="{5BE3F59A-2964-4612-BF77-ABAC814BE708}" srcOrd="0" destOrd="0" presId="urn:microsoft.com/office/officeart/2011/layout/CircleProcess"/>
    <dgm:cxn modelId="{299D8678-F38E-4AB8-A524-AB64FAEC1B42}" type="presParOf" srcId="{7C576D7E-65D1-426D-930F-C8112A1D5232}" destId="{37ECAD0E-C393-404C-B4D3-DBEE1800F1B8}" srcOrd="0" destOrd="0" presId="urn:microsoft.com/office/officeart/2011/layout/CircleProcess"/>
    <dgm:cxn modelId="{71E3B596-AB50-40BC-A8F7-2419FF417C81}" type="presParOf" srcId="{37ECAD0E-C393-404C-B4D3-DBEE1800F1B8}" destId="{829EB516-2458-4562-AC1A-399016F98D87}" srcOrd="0" destOrd="0" presId="urn:microsoft.com/office/officeart/2011/layout/CircleProcess"/>
    <dgm:cxn modelId="{289D68DA-A3F6-4FC5-895C-9DB34C8CA699}" type="presParOf" srcId="{7C576D7E-65D1-426D-930F-C8112A1D5232}" destId="{FD465F86-2A2B-4059-B335-6F6684B9C299}" srcOrd="1" destOrd="0" presId="urn:microsoft.com/office/officeart/2011/layout/CircleProcess"/>
    <dgm:cxn modelId="{BE15BA20-A44A-422F-9C64-DDF066284BE7}" type="presParOf" srcId="{FD465F86-2A2B-4059-B335-6F6684B9C299}" destId="{5BE3F59A-2964-4612-BF77-ABAC814BE708}" srcOrd="0" destOrd="0" presId="urn:microsoft.com/office/officeart/2011/layout/CircleProcess"/>
    <dgm:cxn modelId="{6DB119D6-EFA3-4474-AA6A-7F63E28D86F5}" type="presParOf" srcId="{7C576D7E-65D1-426D-930F-C8112A1D5232}" destId="{0D06C916-1ACA-496A-9A0D-2E60F27B5E12}" srcOrd="2" destOrd="0" presId="urn:microsoft.com/office/officeart/2011/layout/CircleProcess"/>
    <dgm:cxn modelId="{ECDCCC81-1DD1-44AC-A52E-0DEFC8C0BC55}" type="presParOf" srcId="{7C576D7E-65D1-426D-930F-C8112A1D5232}" destId="{B22B1DAD-6BBF-4514-B4AA-FF55DD6BBD0E}" srcOrd="3" destOrd="0" presId="urn:microsoft.com/office/officeart/2011/layout/CircleProcess"/>
    <dgm:cxn modelId="{D940B9D6-9FBA-49C7-91EA-18010498F79F}" type="presParOf" srcId="{B22B1DAD-6BBF-4514-B4AA-FF55DD6BBD0E}" destId="{30395023-ABC3-4083-AF3C-58141BA92CEF}" srcOrd="0" destOrd="0" presId="urn:microsoft.com/office/officeart/2011/layout/CircleProcess"/>
    <dgm:cxn modelId="{2E3086BB-E068-449D-B947-302BCF4EFC4C}" type="presParOf" srcId="{7C576D7E-65D1-426D-930F-C8112A1D5232}" destId="{52E7EB77-2B4E-4F78-89ED-BAA589650C95}" srcOrd="4" destOrd="0" presId="urn:microsoft.com/office/officeart/2011/layout/CircleProcess"/>
    <dgm:cxn modelId="{D62D802D-BE6E-4FF6-88D2-6B19118EDDF7}" type="presParOf" srcId="{52E7EB77-2B4E-4F78-89ED-BAA589650C95}" destId="{493ED33C-C0FC-4DAE-A8F4-E0AF7B9D95D2}" srcOrd="0" destOrd="0" presId="urn:microsoft.com/office/officeart/2011/layout/CircleProcess"/>
    <dgm:cxn modelId="{C82E09A8-2B25-4E90-AB7B-B2FDF727AE78}" type="presParOf" srcId="{7C576D7E-65D1-426D-930F-C8112A1D5232}" destId="{8F080AE0-D699-4094-B354-4842F264E0B7}" srcOrd="5" destOrd="0" presId="urn:microsoft.com/office/officeart/2011/layout/CircleProcess"/>
    <dgm:cxn modelId="{CE4D9DB3-A2FF-4E2A-8D9E-0BC946935DCC}" type="presParOf" srcId="{7C576D7E-65D1-426D-930F-C8112A1D5232}" destId="{2103F4DD-2C86-445D-AA00-4D8BEB5F01DC}" srcOrd="6" destOrd="0" presId="urn:microsoft.com/office/officeart/2011/layout/CircleProcess"/>
    <dgm:cxn modelId="{4A970503-E129-4C3B-82FA-003D9B2E3D6F}" type="presParOf" srcId="{2103F4DD-2C86-445D-AA00-4D8BEB5F01DC}" destId="{92DBD4B3-7303-473A-B07D-EC7B29B8784E}" srcOrd="0" destOrd="0" presId="urn:microsoft.com/office/officeart/2011/layout/CircleProcess"/>
    <dgm:cxn modelId="{9A2E8A29-969F-4BCD-920C-4748C8072282}" type="presParOf" srcId="{7C576D7E-65D1-426D-930F-C8112A1D5232}" destId="{E3444A98-FA55-434E-99A1-F517DEC35049}" srcOrd="7" destOrd="0" presId="urn:microsoft.com/office/officeart/2011/layout/CircleProcess"/>
    <dgm:cxn modelId="{5280902A-C4E6-4626-99B3-3D28EECBBC37}" type="presParOf" srcId="{E3444A98-FA55-434E-99A1-F517DEC35049}" destId="{43F6AD59-CBA8-483A-8201-435F25282AD9}" srcOrd="0" destOrd="0" presId="urn:microsoft.com/office/officeart/2011/layout/CircleProcess"/>
    <dgm:cxn modelId="{5E29E355-9C7F-4FF8-A4D2-A80CA7897B3C}" type="presParOf" srcId="{7C576D7E-65D1-426D-930F-C8112A1D5232}" destId="{0E5895EF-1A8A-44A9-9649-0DAC2AC3A6AE}" srcOrd="8" destOrd="0" presId="urn:microsoft.com/office/officeart/2011/layout/CircleProcess"/>
    <dgm:cxn modelId="{29F949AA-69D4-4112-B0C7-C67CAA99941B}" type="presParOf" srcId="{7C576D7E-65D1-426D-930F-C8112A1D5232}" destId="{1CAB5D79-A6C8-4C1C-81FB-F3BF4ADFB898}" srcOrd="9" destOrd="0" presId="urn:microsoft.com/office/officeart/2011/layout/CircleProcess"/>
    <dgm:cxn modelId="{2AA9A78E-40B2-48C8-9DDC-32A88904D499}" type="presParOf" srcId="{1CAB5D79-A6C8-4C1C-81FB-F3BF4ADFB898}" destId="{1280C467-EB98-476C-AC98-BB008317A958}" srcOrd="0" destOrd="0" presId="urn:microsoft.com/office/officeart/2011/layout/CircleProcess"/>
    <dgm:cxn modelId="{4F6A5077-FA1B-4016-A2FA-7D3FE1707008}" type="presParOf" srcId="{7C576D7E-65D1-426D-930F-C8112A1D5232}" destId="{0D12B739-BD20-4C36-B149-283A5650E998}" srcOrd="10" destOrd="0" presId="urn:microsoft.com/office/officeart/2011/layout/CircleProcess"/>
    <dgm:cxn modelId="{3C7EE161-837D-4F6F-B217-6572F139B96B}" type="presParOf" srcId="{0D12B739-BD20-4C36-B149-283A5650E998}" destId="{53128FC5-F1BE-41DF-9776-82A5AB397F0D}" srcOrd="0" destOrd="0" presId="urn:microsoft.com/office/officeart/2011/layout/CircleProcess"/>
    <dgm:cxn modelId="{4F64FEAA-CADD-43F3-AC3D-B51F78D36C3A}" type="presParOf" srcId="{7C576D7E-65D1-426D-930F-C8112A1D5232}" destId="{3D9E242E-3867-45BC-9918-9FB2F3589284}" srcOrd="11" destOrd="0" presId="urn:microsoft.com/office/officeart/2011/layout/CircleProcess"/>
    <dgm:cxn modelId="{BE5C589E-457C-4CB4-B613-B65A09C71788}" type="presParOf" srcId="{7C576D7E-65D1-426D-930F-C8112A1D5232}" destId="{D7CCBC3B-94A1-4252-AFEE-3CACEF06EF4F}" srcOrd="12" destOrd="0" presId="urn:microsoft.com/office/officeart/2011/layout/CircleProcess"/>
    <dgm:cxn modelId="{0C9D1ED0-93B6-4271-A7FC-00BB24938E93}" type="presParOf" srcId="{D7CCBC3B-94A1-4252-AFEE-3CACEF06EF4F}" destId="{E5A36CB3-A0D0-40E8-AD63-CC4C6F479EBE}" srcOrd="0" destOrd="0" presId="urn:microsoft.com/office/officeart/2011/layout/CircleProcess"/>
    <dgm:cxn modelId="{F77393C5-46FE-4354-B6F0-0C9F4E463783}" type="presParOf" srcId="{7C576D7E-65D1-426D-930F-C8112A1D5232}" destId="{4CBFC283-6526-4280-A89D-F8F7C81CB1A4}" srcOrd="13" destOrd="0" presId="urn:microsoft.com/office/officeart/2011/layout/CircleProcess"/>
    <dgm:cxn modelId="{6102D1C2-C859-4347-816D-1D06384FFA5D}" type="presParOf" srcId="{4CBFC283-6526-4280-A89D-F8F7C81CB1A4}" destId="{2C12DD30-37D5-42A2-AE9D-879DA7DD247B}" srcOrd="0" destOrd="0" presId="urn:microsoft.com/office/officeart/2011/layout/CircleProcess"/>
    <dgm:cxn modelId="{F113955B-CB32-4B11-AE1B-51A19FF3B739}" type="presParOf" srcId="{7C576D7E-65D1-426D-930F-C8112A1D5232}" destId="{3BD9FF9E-1910-4852-93FC-A841F9D9CB40}"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EB516-2458-4562-AC1A-399016F98D87}">
      <dsp:nvSpPr>
        <dsp:cNvPr id="0" name=""/>
        <dsp:cNvSpPr/>
      </dsp:nvSpPr>
      <dsp:spPr>
        <a:xfrm>
          <a:off x="8902457" y="738810"/>
          <a:ext cx="1957132" cy="195745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BE3F59A-2964-4612-BF77-ABAC814BE708}">
      <dsp:nvSpPr>
        <dsp:cNvPr id="0" name=""/>
        <dsp:cNvSpPr/>
      </dsp:nvSpPr>
      <dsp:spPr>
        <a:xfrm>
          <a:off x="8967036" y="804070"/>
          <a:ext cx="1826935" cy="1826933"/>
        </a:xfrm>
        <a:prstGeom prst="ellips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i-FI" sz="1400" b="1" kern="1200" dirty="0"/>
            <a:t>Toimenpide-ehdotukset ja tarkennukset</a:t>
          </a:r>
          <a:endParaRPr lang="fi-FI" sz="1200" b="1" kern="1200" dirty="0"/>
        </a:p>
      </dsp:txBody>
      <dsp:txXfrm>
        <a:off x="9228473" y="1065110"/>
        <a:ext cx="1305102" cy="1304854"/>
      </dsp:txXfrm>
    </dsp:sp>
    <dsp:sp modelId="{30395023-ABC3-4083-AF3C-58141BA92CEF}">
      <dsp:nvSpPr>
        <dsp:cNvPr id="0" name=""/>
        <dsp:cNvSpPr/>
      </dsp:nvSpPr>
      <dsp:spPr>
        <a:xfrm rot="2700000">
          <a:off x="6878776" y="738912"/>
          <a:ext cx="1956906" cy="1956906"/>
        </a:xfrm>
        <a:prstGeom prst="teardrop">
          <a:avLst>
            <a:gd name="adj" fmla="val 100000"/>
          </a:avLst>
        </a:prstGeom>
        <a:gradFill rotWithShape="0">
          <a:gsLst>
            <a:gs pos="0">
              <a:schemeClr val="accent2">
                <a:hueOff val="-136374"/>
                <a:satOff val="-422"/>
                <a:lumOff val="5196"/>
                <a:alphaOff val="0"/>
                <a:satMod val="103000"/>
                <a:lumMod val="102000"/>
                <a:tint val="94000"/>
              </a:schemeClr>
            </a:gs>
            <a:gs pos="50000">
              <a:schemeClr val="accent2">
                <a:hueOff val="-136374"/>
                <a:satOff val="-422"/>
                <a:lumOff val="5196"/>
                <a:alphaOff val="0"/>
                <a:satMod val="110000"/>
                <a:lumMod val="100000"/>
                <a:shade val="100000"/>
              </a:schemeClr>
            </a:gs>
            <a:gs pos="100000">
              <a:schemeClr val="accent2">
                <a:hueOff val="-136374"/>
                <a:satOff val="-422"/>
                <a:lumOff val="5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93ED33C-C0FC-4DAE-A8F4-E0AF7B9D95D2}">
      <dsp:nvSpPr>
        <dsp:cNvPr id="0" name=""/>
        <dsp:cNvSpPr/>
      </dsp:nvSpPr>
      <dsp:spPr>
        <a:xfrm>
          <a:off x="6945325" y="785782"/>
          <a:ext cx="1826935" cy="1826933"/>
        </a:xfrm>
        <a:prstGeom prst="ellipse">
          <a:avLst/>
        </a:prstGeom>
        <a:solidFill>
          <a:schemeClr val="lt1">
            <a:alpha val="90000"/>
            <a:hueOff val="0"/>
            <a:satOff val="0"/>
            <a:lumOff val="0"/>
            <a:alphaOff val="0"/>
          </a:schemeClr>
        </a:solidFill>
        <a:ln w="6350" cap="flat" cmpd="sng" algn="ctr">
          <a:solidFill>
            <a:schemeClr val="accent2">
              <a:hueOff val="-136374"/>
              <a:satOff val="-422"/>
              <a:lumOff val="5196"/>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fi-FI" sz="1200" b="1" kern="1200" dirty="0"/>
        </a:p>
        <a:p>
          <a:pPr marL="0" lvl="0" indent="0" algn="ctr" defTabSz="533400">
            <a:lnSpc>
              <a:spcPct val="90000"/>
            </a:lnSpc>
            <a:spcBef>
              <a:spcPct val="0"/>
            </a:spcBef>
            <a:spcAft>
              <a:spcPct val="35000"/>
            </a:spcAft>
            <a:buNone/>
          </a:pPr>
          <a:r>
            <a:rPr lang="fi-FI" sz="1400" b="1" kern="1200" dirty="0"/>
            <a:t>Selvityksen ja vision laatiminen</a:t>
          </a:r>
        </a:p>
        <a:p>
          <a:pPr marL="0" lvl="0" indent="0" algn="ctr" defTabSz="533400">
            <a:lnSpc>
              <a:spcPct val="90000"/>
            </a:lnSpc>
            <a:spcBef>
              <a:spcPct val="0"/>
            </a:spcBef>
            <a:spcAft>
              <a:spcPct val="35000"/>
            </a:spcAft>
            <a:buNone/>
          </a:pPr>
          <a:endParaRPr lang="fi-FI" sz="1200" b="1" kern="1200" dirty="0"/>
        </a:p>
      </dsp:txBody>
      <dsp:txXfrm>
        <a:off x="7205720" y="1046822"/>
        <a:ext cx="1305102" cy="1304854"/>
      </dsp:txXfrm>
    </dsp:sp>
    <dsp:sp modelId="{92DBD4B3-7303-473A-B07D-EC7B29B8784E}">
      <dsp:nvSpPr>
        <dsp:cNvPr id="0" name=""/>
        <dsp:cNvSpPr/>
      </dsp:nvSpPr>
      <dsp:spPr>
        <a:xfrm rot="2700000">
          <a:off x="4857065" y="738912"/>
          <a:ext cx="1956906" cy="1956906"/>
        </a:xfrm>
        <a:prstGeom prst="teardrop">
          <a:avLst>
            <a:gd name="adj" fmla="val 100000"/>
          </a:avLst>
        </a:prstGeom>
        <a:gradFill rotWithShape="0">
          <a:gsLst>
            <a:gs pos="0">
              <a:schemeClr val="accent2">
                <a:hueOff val="-272747"/>
                <a:satOff val="-843"/>
                <a:lumOff val="10392"/>
                <a:alphaOff val="0"/>
                <a:satMod val="103000"/>
                <a:lumMod val="102000"/>
                <a:tint val="94000"/>
              </a:schemeClr>
            </a:gs>
            <a:gs pos="50000">
              <a:schemeClr val="accent2">
                <a:hueOff val="-272747"/>
                <a:satOff val="-843"/>
                <a:lumOff val="10392"/>
                <a:alphaOff val="0"/>
                <a:satMod val="110000"/>
                <a:lumMod val="100000"/>
                <a:shade val="100000"/>
              </a:schemeClr>
            </a:gs>
            <a:gs pos="100000">
              <a:schemeClr val="accent2">
                <a:hueOff val="-272747"/>
                <a:satOff val="-843"/>
                <a:lumOff val="10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3F6AD59-CBA8-483A-8201-435F25282AD9}">
      <dsp:nvSpPr>
        <dsp:cNvPr id="0" name=""/>
        <dsp:cNvSpPr/>
      </dsp:nvSpPr>
      <dsp:spPr>
        <a:xfrm>
          <a:off x="4922572" y="804070"/>
          <a:ext cx="1826935" cy="1826933"/>
        </a:xfrm>
        <a:prstGeom prst="ellipse">
          <a:avLst/>
        </a:prstGeom>
        <a:solidFill>
          <a:schemeClr val="lt1">
            <a:alpha val="90000"/>
            <a:hueOff val="0"/>
            <a:satOff val="0"/>
            <a:lumOff val="0"/>
            <a:alphaOff val="0"/>
          </a:schemeClr>
        </a:solidFill>
        <a:ln w="6350" cap="flat" cmpd="sng" algn="ctr">
          <a:solidFill>
            <a:schemeClr val="accent2">
              <a:hueOff val="-272747"/>
              <a:satOff val="-843"/>
              <a:lumOff val="10392"/>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i-FI" sz="1400" b="1" kern="1200" dirty="0"/>
            <a:t>Osallistavat iltatilaisuudet Porvoossa</a:t>
          </a:r>
        </a:p>
      </dsp:txBody>
      <dsp:txXfrm>
        <a:off x="5182968" y="1065110"/>
        <a:ext cx="1305102" cy="1304854"/>
      </dsp:txXfrm>
    </dsp:sp>
    <dsp:sp modelId="{1280C467-EB98-476C-AC98-BB008317A958}">
      <dsp:nvSpPr>
        <dsp:cNvPr id="0" name=""/>
        <dsp:cNvSpPr/>
      </dsp:nvSpPr>
      <dsp:spPr>
        <a:xfrm rot="2700000">
          <a:off x="2834313" y="738912"/>
          <a:ext cx="1956906" cy="1956906"/>
        </a:xfrm>
        <a:prstGeom prst="teardrop">
          <a:avLst>
            <a:gd name="adj" fmla="val 100000"/>
          </a:avLst>
        </a:prstGeom>
        <a:gradFill rotWithShape="0">
          <a:gsLst>
            <a:gs pos="0">
              <a:schemeClr val="accent2">
                <a:hueOff val="-409121"/>
                <a:satOff val="-1265"/>
                <a:lumOff val="15588"/>
                <a:alphaOff val="0"/>
                <a:satMod val="103000"/>
                <a:lumMod val="102000"/>
                <a:tint val="94000"/>
              </a:schemeClr>
            </a:gs>
            <a:gs pos="50000">
              <a:schemeClr val="accent2">
                <a:hueOff val="-409121"/>
                <a:satOff val="-1265"/>
                <a:lumOff val="15588"/>
                <a:alphaOff val="0"/>
                <a:satMod val="110000"/>
                <a:lumMod val="100000"/>
                <a:shade val="100000"/>
              </a:schemeClr>
            </a:gs>
            <a:gs pos="100000">
              <a:schemeClr val="accent2">
                <a:hueOff val="-409121"/>
                <a:satOff val="-1265"/>
                <a:lumOff val="155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3128FC5-F1BE-41DF-9776-82A5AB397F0D}">
      <dsp:nvSpPr>
        <dsp:cNvPr id="0" name=""/>
        <dsp:cNvSpPr/>
      </dsp:nvSpPr>
      <dsp:spPr>
        <a:xfrm>
          <a:off x="2899819" y="804070"/>
          <a:ext cx="1826935" cy="1826933"/>
        </a:xfrm>
        <a:prstGeom prst="ellipse">
          <a:avLst/>
        </a:prstGeom>
        <a:solidFill>
          <a:schemeClr val="lt1">
            <a:alpha val="90000"/>
            <a:hueOff val="0"/>
            <a:satOff val="0"/>
            <a:lumOff val="0"/>
            <a:alphaOff val="0"/>
          </a:schemeClr>
        </a:solidFill>
        <a:ln w="6350" cap="flat" cmpd="sng" algn="ctr">
          <a:solidFill>
            <a:schemeClr val="accent2">
              <a:hueOff val="-409121"/>
              <a:satOff val="-1265"/>
              <a:lumOff val="1558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i-FI" sz="1400" b="1" kern="1200" dirty="0"/>
            <a:t>Kyselyt</a:t>
          </a:r>
        </a:p>
      </dsp:txBody>
      <dsp:txXfrm>
        <a:off x="3161256" y="1065110"/>
        <a:ext cx="1305102" cy="1304854"/>
      </dsp:txXfrm>
    </dsp:sp>
    <dsp:sp modelId="{E5A36CB3-A0D0-40E8-AD63-CC4C6F479EBE}">
      <dsp:nvSpPr>
        <dsp:cNvPr id="0" name=""/>
        <dsp:cNvSpPr/>
      </dsp:nvSpPr>
      <dsp:spPr>
        <a:xfrm rot="2700000">
          <a:off x="811560" y="738912"/>
          <a:ext cx="1956906" cy="1956906"/>
        </a:xfrm>
        <a:prstGeom prst="teardrop">
          <a:avLst>
            <a:gd name="adj" fmla="val 100000"/>
          </a:avLst>
        </a:prstGeom>
        <a:gradFill rotWithShape="0">
          <a:gsLst>
            <a:gs pos="0">
              <a:schemeClr val="accent2">
                <a:hueOff val="-545494"/>
                <a:satOff val="-1686"/>
                <a:lumOff val="20784"/>
                <a:alphaOff val="0"/>
                <a:satMod val="103000"/>
                <a:lumMod val="102000"/>
                <a:tint val="94000"/>
              </a:schemeClr>
            </a:gs>
            <a:gs pos="50000">
              <a:schemeClr val="accent2">
                <a:hueOff val="-545494"/>
                <a:satOff val="-1686"/>
                <a:lumOff val="20784"/>
                <a:alphaOff val="0"/>
                <a:satMod val="110000"/>
                <a:lumMod val="100000"/>
                <a:shade val="100000"/>
              </a:schemeClr>
            </a:gs>
            <a:gs pos="100000">
              <a:schemeClr val="accent2">
                <a:hueOff val="-545494"/>
                <a:satOff val="-1686"/>
                <a:lumOff val="207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C12DD30-37D5-42A2-AE9D-879DA7DD247B}">
      <dsp:nvSpPr>
        <dsp:cNvPr id="0" name=""/>
        <dsp:cNvSpPr/>
      </dsp:nvSpPr>
      <dsp:spPr>
        <a:xfrm>
          <a:off x="877067" y="804070"/>
          <a:ext cx="1826935" cy="1826933"/>
        </a:xfrm>
        <a:prstGeom prst="ellipse">
          <a:avLst/>
        </a:prstGeom>
        <a:solidFill>
          <a:schemeClr val="lt1">
            <a:alpha val="90000"/>
            <a:hueOff val="0"/>
            <a:satOff val="0"/>
            <a:lumOff val="0"/>
            <a:alphaOff val="0"/>
          </a:schemeClr>
        </a:solidFill>
        <a:ln w="6350" cap="flat" cmpd="sng" algn="ctr">
          <a:solidFill>
            <a:schemeClr val="accent2">
              <a:hueOff val="-545494"/>
              <a:satOff val="-1686"/>
              <a:lumOff val="2078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i-FI" sz="1400" b="1" kern="1200" dirty="0"/>
            <a:t>Tiedonhaku ja nykytila-analyysi</a:t>
          </a:r>
        </a:p>
      </dsp:txBody>
      <dsp:txXfrm>
        <a:off x="1138504" y="1065110"/>
        <a:ext cx="1305102" cy="130485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38E36-B489-4B41-9446-6FA78A0C7204}" type="datetimeFigureOut">
              <a:rPr lang="fi-FI" smtClean="0"/>
              <a:t>20.12.2024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190B73-82A9-432A-8D07-8F97F2E34644}" type="slidenum">
              <a:rPr lang="fi-FI" smtClean="0"/>
              <a:t>‹#›</a:t>
            </a:fld>
            <a:endParaRPr lang="fi-FI"/>
          </a:p>
        </p:txBody>
      </p:sp>
    </p:spTree>
    <p:extLst>
      <p:ext uri="{BB962C8B-B14F-4D97-AF65-F5344CB8AC3E}">
        <p14:creationId xmlns:p14="http://schemas.microsoft.com/office/powerpoint/2010/main" val="2231546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orvoo.fi/app/uploads/2022/08/7_FI_Porvoon-asuntotuotantoennuste-2019-2040-Final.pdf"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pxdata.stat.fi/PxWeb/pxweb/fi/StatFin/StatFin__vaerak/statfin_vaerak_pxt_11ra.px/table/tableViewLayout1/" TargetMode="External"/><Relationship Id="rId4" Type="http://schemas.openxmlformats.org/officeDocument/2006/relationships/hyperlink" Target="https://www.porvoo.fi/app/uploads/2022/08/4_FI_Porvoon-vaestonkehitys-ja-muuttoliikenalyysi-2021.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8</a:t>
            </a:fld>
            <a:endParaRPr lang="fi-FI"/>
          </a:p>
        </p:txBody>
      </p:sp>
    </p:spTree>
    <p:extLst>
      <p:ext uri="{BB962C8B-B14F-4D97-AF65-F5344CB8AC3E}">
        <p14:creationId xmlns:p14="http://schemas.microsoft.com/office/powerpoint/2010/main" val="18875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19</a:t>
            </a:fld>
            <a:endParaRPr lang="fi-FI"/>
          </a:p>
        </p:txBody>
      </p:sp>
    </p:spTree>
    <p:extLst>
      <p:ext uri="{BB962C8B-B14F-4D97-AF65-F5344CB8AC3E}">
        <p14:creationId xmlns:p14="http://schemas.microsoft.com/office/powerpoint/2010/main" val="153139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21</a:t>
            </a:fld>
            <a:endParaRPr lang="fi-FI"/>
          </a:p>
        </p:txBody>
      </p:sp>
    </p:spTree>
    <p:extLst>
      <p:ext uri="{BB962C8B-B14F-4D97-AF65-F5344CB8AC3E}">
        <p14:creationId xmlns:p14="http://schemas.microsoft.com/office/powerpoint/2010/main" val="3616334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22</a:t>
            </a:fld>
            <a:endParaRPr lang="fi-FI"/>
          </a:p>
        </p:txBody>
      </p:sp>
    </p:spTree>
    <p:extLst>
      <p:ext uri="{BB962C8B-B14F-4D97-AF65-F5344CB8AC3E}">
        <p14:creationId xmlns:p14="http://schemas.microsoft.com/office/powerpoint/2010/main" val="1895958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24</a:t>
            </a:fld>
            <a:endParaRPr lang="fi-FI"/>
          </a:p>
        </p:txBody>
      </p:sp>
    </p:spTree>
    <p:extLst>
      <p:ext uri="{BB962C8B-B14F-4D97-AF65-F5344CB8AC3E}">
        <p14:creationId xmlns:p14="http://schemas.microsoft.com/office/powerpoint/2010/main" val="4266956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25</a:t>
            </a:fld>
            <a:endParaRPr lang="fi-FI"/>
          </a:p>
        </p:txBody>
      </p:sp>
    </p:spTree>
    <p:extLst>
      <p:ext uri="{BB962C8B-B14F-4D97-AF65-F5344CB8AC3E}">
        <p14:creationId xmlns:p14="http://schemas.microsoft.com/office/powerpoint/2010/main" val="1481103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26</a:t>
            </a:fld>
            <a:endParaRPr lang="fi-FI"/>
          </a:p>
        </p:txBody>
      </p:sp>
    </p:spTree>
    <p:extLst>
      <p:ext uri="{BB962C8B-B14F-4D97-AF65-F5344CB8AC3E}">
        <p14:creationId xmlns:p14="http://schemas.microsoft.com/office/powerpoint/2010/main" val="3634680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27</a:t>
            </a:fld>
            <a:endParaRPr lang="fi-FI"/>
          </a:p>
        </p:txBody>
      </p:sp>
    </p:spTree>
    <p:extLst>
      <p:ext uri="{BB962C8B-B14F-4D97-AF65-F5344CB8AC3E}">
        <p14:creationId xmlns:p14="http://schemas.microsoft.com/office/powerpoint/2010/main" val="790441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28</a:t>
            </a:fld>
            <a:endParaRPr lang="fi-FI"/>
          </a:p>
        </p:txBody>
      </p:sp>
    </p:spTree>
    <p:extLst>
      <p:ext uri="{BB962C8B-B14F-4D97-AF65-F5344CB8AC3E}">
        <p14:creationId xmlns:p14="http://schemas.microsoft.com/office/powerpoint/2010/main" val="4040979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30</a:t>
            </a:fld>
            <a:endParaRPr lang="fi-FI"/>
          </a:p>
        </p:txBody>
      </p:sp>
    </p:spTree>
    <p:extLst>
      <p:ext uri="{BB962C8B-B14F-4D97-AF65-F5344CB8AC3E}">
        <p14:creationId xmlns:p14="http://schemas.microsoft.com/office/powerpoint/2010/main" val="2080970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31</a:t>
            </a:fld>
            <a:endParaRPr lang="fi-FI"/>
          </a:p>
        </p:txBody>
      </p:sp>
    </p:spTree>
    <p:extLst>
      <p:ext uri="{BB962C8B-B14F-4D97-AF65-F5344CB8AC3E}">
        <p14:creationId xmlns:p14="http://schemas.microsoft.com/office/powerpoint/2010/main" val="2000812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9</a:t>
            </a:fld>
            <a:endParaRPr lang="fi-FI"/>
          </a:p>
        </p:txBody>
      </p:sp>
    </p:spTree>
    <p:extLst>
      <p:ext uri="{BB962C8B-B14F-4D97-AF65-F5344CB8AC3E}">
        <p14:creationId xmlns:p14="http://schemas.microsoft.com/office/powerpoint/2010/main" val="599177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32</a:t>
            </a:fld>
            <a:endParaRPr lang="fi-FI"/>
          </a:p>
        </p:txBody>
      </p:sp>
    </p:spTree>
    <p:extLst>
      <p:ext uri="{BB962C8B-B14F-4D97-AF65-F5344CB8AC3E}">
        <p14:creationId xmlns:p14="http://schemas.microsoft.com/office/powerpoint/2010/main" val="3930932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33</a:t>
            </a:fld>
            <a:endParaRPr lang="fi-FI"/>
          </a:p>
        </p:txBody>
      </p:sp>
    </p:spTree>
    <p:extLst>
      <p:ext uri="{BB962C8B-B14F-4D97-AF65-F5344CB8AC3E}">
        <p14:creationId xmlns:p14="http://schemas.microsoft.com/office/powerpoint/2010/main" val="1197628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37</a:t>
            </a:fld>
            <a:endParaRPr lang="fi-FI"/>
          </a:p>
        </p:txBody>
      </p:sp>
    </p:spTree>
    <p:extLst>
      <p:ext uri="{BB962C8B-B14F-4D97-AF65-F5344CB8AC3E}">
        <p14:creationId xmlns:p14="http://schemas.microsoft.com/office/powerpoint/2010/main" val="3477855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38</a:t>
            </a:fld>
            <a:endParaRPr lang="fi-FI"/>
          </a:p>
        </p:txBody>
      </p:sp>
    </p:spTree>
    <p:extLst>
      <p:ext uri="{BB962C8B-B14F-4D97-AF65-F5344CB8AC3E}">
        <p14:creationId xmlns:p14="http://schemas.microsoft.com/office/powerpoint/2010/main" val="3008531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47</a:t>
            </a:fld>
            <a:endParaRPr lang="fi-FI"/>
          </a:p>
        </p:txBody>
      </p:sp>
    </p:spTree>
    <p:extLst>
      <p:ext uri="{BB962C8B-B14F-4D97-AF65-F5344CB8AC3E}">
        <p14:creationId xmlns:p14="http://schemas.microsoft.com/office/powerpoint/2010/main" val="117289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48</a:t>
            </a:fld>
            <a:endParaRPr lang="fi-FI"/>
          </a:p>
        </p:txBody>
      </p:sp>
    </p:spTree>
    <p:extLst>
      <p:ext uri="{BB962C8B-B14F-4D97-AF65-F5344CB8AC3E}">
        <p14:creationId xmlns:p14="http://schemas.microsoft.com/office/powerpoint/2010/main" val="3060286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10</a:t>
            </a:fld>
            <a:endParaRPr lang="fi-FI"/>
          </a:p>
        </p:txBody>
      </p:sp>
    </p:spTree>
    <p:extLst>
      <p:ext uri="{BB962C8B-B14F-4D97-AF65-F5344CB8AC3E}">
        <p14:creationId xmlns:p14="http://schemas.microsoft.com/office/powerpoint/2010/main" val="2888581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11</a:t>
            </a:fld>
            <a:endParaRPr lang="fi-FI"/>
          </a:p>
        </p:txBody>
      </p:sp>
    </p:spTree>
    <p:extLst>
      <p:ext uri="{BB962C8B-B14F-4D97-AF65-F5344CB8AC3E}">
        <p14:creationId xmlns:p14="http://schemas.microsoft.com/office/powerpoint/2010/main" val="1324155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hlinkClick r:id="rId3"/>
              </a:rPr>
              <a:t>Porvoon asuntotuotantoennuste 2019-2040</a:t>
            </a:r>
            <a:endParaRPr lang="fi-FI" dirty="0"/>
          </a:p>
          <a:p>
            <a:r>
              <a:rPr lang="fi-FI" dirty="0">
                <a:hlinkClick r:id="rId4"/>
              </a:rPr>
              <a:t>PÄÄKAUPUNKISEUDUN MUUTTOLIIKE VUONNA 2020 (porvoo.fi)</a:t>
            </a:r>
            <a:endParaRPr lang="fi-FI" dirty="0"/>
          </a:p>
          <a:p>
            <a:r>
              <a:rPr lang="fi-FI" dirty="0">
                <a:hlinkClick r:id="rId5"/>
              </a:rPr>
              <a:t>Tunnuslukuja väestöstä muuttujina Alue, Tiedot ja Vuosi. </a:t>
            </a:r>
            <a:r>
              <a:rPr lang="fi-FI" dirty="0" err="1">
                <a:hlinkClick r:id="rId5"/>
              </a:rPr>
              <a:t>PxWeb</a:t>
            </a:r>
            <a:r>
              <a:rPr lang="fi-FI" dirty="0">
                <a:hlinkClick r:id="rId5"/>
              </a:rPr>
              <a:t> (stat.fi)</a:t>
            </a:r>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12</a:t>
            </a:fld>
            <a:endParaRPr lang="fi-FI"/>
          </a:p>
        </p:txBody>
      </p:sp>
    </p:spTree>
    <p:extLst>
      <p:ext uri="{BB962C8B-B14F-4D97-AF65-F5344CB8AC3E}">
        <p14:creationId xmlns:p14="http://schemas.microsoft.com/office/powerpoint/2010/main" val="4187197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15</a:t>
            </a:fld>
            <a:endParaRPr lang="fi-FI"/>
          </a:p>
        </p:txBody>
      </p:sp>
    </p:spTree>
    <p:extLst>
      <p:ext uri="{BB962C8B-B14F-4D97-AF65-F5344CB8AC3E}">
        <p14:creationId xmlns:p14="http://schemas.microsoft.com/office/powerpoint/2010/main" val="1531853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16</a:t>
            </a:fld>
            <a:endParaRPr lang="fi-FI"/>
          </a:p>
        </p:txBody>
      </p:sp>
    </p:spTree>
    <p:extLst>
      <p:ext uri="{BB962C8B-B14F-4D97-AF65-F5344CB8AC3E}">
        <p14:creationId xmlns:p14="http://schemas.microsoft.com/office/powerpoint/2010/main" val="155873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17</a:t>
            </a:fld>
            <a:endParaRPr lang="fi-FI"/>
          </a:p>
        </p:txBody>
      </p:sp>
    </p:spTree>
    <p:extLst>
      <p:ext uri="{BB962C8B-B14F-4D97-AF65-F5344CB8AC3E}">
        <p14:creationId xmlns:p14="http://schemas.microsoft.com/office/powerpoint/2010/main" val="2881009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0190B73-82A9-432A-8D07-8F97F2E34644}" type="slidenum">
              <a:rPr lang="fi-FI" smtClean="0"/>
              <a:t>18</a:t>
            </a:fld>
            <a:endParaRPr lang="fi-FI"/>
          </a:p>
        </p:txBody>
      </p:sp>
    </p:spTree>
    <p:extLst>
      <p:ext uri="{BB962C8B-B14F-4D97-AF65-F5344CB8AC3E}">
        <p14:creationId xmlns:p14="http://schemas.microsoft.com/office/powerpoint/2010/main" val="2979456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ääotsikko">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2153524" y="3263235"/>
            <a:ext cx="9207500" cy="1951667"/>
          </a:xfrm>
        </p:spPr>
        <p:txBody>
          <a:bodyPr anchor="ctr" anchorCtr="0"/>
          <a:lstStyle>
            <a:lvl1pPr algn="r">
              <a:lnSpc>
                <a:spcPct val="78000"/>
              </a:lnSpc>
              <a:defRPr sz="8000">
                <a:solidFill>
                  <a:srgbClr val="EFCCB8"/>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2217919" y="5396295"/>
            <a:ext cx="9144000" cy="298174"/>
          </a:xfrm>
        </p:spPr>
        <p:txBody>
          <a:bodyPr>
            <a:normAutofit/>
          </a:bodyPr>
          <a:lstStyle>
            <a:lvl1pPr marL="0" indent="0" algn="r">
              <a:buNone/>
              <a:defRPr sz="1600" spc="3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756A160F-10A4-CB44-A364-E5452F1D0A7A}"/>
              </a:ext>
            </a:extLst>
          </p:cNvPr>
          <p:cNvSpPr>
            <a:spLocks noGrp="1"/>
          </p:cNvSpPr>
          <p:nvPr>
            <p:ph type="body" sz="quarter" idx="13"/>
          </p:nvPr>
        </p:nvSpPr>
        <p:spPr>
          <a:xfrm>
            <a:off x="2154238" y="2721048"/>
            <a:ext cx="9207500" cy="386588"/>
          </a:xfrm>
        </p:spPr>
        <p:txBody>
          <a:bodyPr>
            <a:normAutofit/>
          </a:bodyPr>
          <a:lstStyle>
            <a:lvl1pPr marL="0" indent="0" algn="r">
              <a:buNone/>
              <a:defRPr sz="2500">
                <a:solidFill>
                  <a:schemeClr val="bg1"/>
                </a:solidFill>
              </a:defRPr>
            </a:lvl1pPr>
          </a:lstStyle>
          <a:p>
            <a:pPr lvl="0"/>
            <a:r>
              <a:rPr lang="en-US"/>
              <a:t>Click to edit Master text styles</a:t>
            </a:r>
          </a:p>
        </p:txBody>
      </p:sp>
      <p:grpSp>
        <p:nvGrpSpPr>
          <p:cNvPr id="19" name="Group 18">
            <a:extLst>
              <a:ext uri="{FF2B5EF4-FFF2-40B4-BE49-F238E27FC236}">
                <a16:creationId xmlns:a16="http://schemas.microsoft.com/office/drawing/2014/main" id="{7FEDC5CA-3959-BE43-BB24-E13A19E2BC01}"/>
              </a:ext>
            </a:extLst>
          </p:cNvPr>
          <p:cNvGrpSpPr/>
          <p:nvPr userDrawn="1"/>
        </p:nvGrpSpPr>
        <p:grpSpPr>
          <a:xfrm>
            <a:off x="828153" y="824194"/>
            <a:ext cx="2045199" cy="627793"/>
            <a:chOff x="5865996" y="257492"/>
            <a:chExt cx="5676003" cy="1742302"/>
          </a:xfrm>
        </p:grpSpPr>
        <p:sp>
          <p:nvSpPr>
            <p:cNvPr id="15" name="Freeform 14">
              <a:extLst>
                <a:ext uri="{FF2B5EF4-FFF2-40B4-BE49-F238E27FC236}">
                  <a16:creationId xmlns:a16="http://schemas.microsoft.com/office/drawing/2014/main" id="{13C15140-040D-F241-992D-3D24DDC3F730}"/>
                </a:ext>
              </a:extLst>
            </p:cNvPr>
            <p:cNvSpPr/>
            <p:nvPr/>
          </p:nvSpPr>
          <p:spPr>
            <a:xfrm>
              <a:off x="10986770" y="1409781"/>
              <a:ext cx="555229" cy="552313"/>
            </a:xfrm>
            <a:custGeom>
              <a:avLst/>
              <a:gdLst>
                <a:gd name="connsiteX0" fmla="*/ 555230 w 555229"/>
                <a:gd name="connsiteY0" fmla="*/ 276157 h 552313"/>
                <a:gd name="connsiteX1" fmla="*/ 277615 w 555229"/>
                <a:gd name="connsiteY1" fmla="*/ 552314 h 552313"/>
                <a:gd name="connsiteX2" fmla="*/ 0 w 555229"/>
                <a:gd name="connsiteY2" fmla="*/ 276157 h 552313"/>
                <a:gd name="connsiteX3" fmla="*/ 277615 w 555229"/>
                <a:gd name="connsiteY3" fmla="*/ 0 h 552313"/>
                <a:gd name="connsiteX4" fmla="*/ 555230 w 555229"/>
                <a:gd name="connsiteY4" fmla="*/ 276157 h 55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29" h="552313">
                  <a:moveTo>
                    <a:pt x="555230" y="276157"/>
                  </a:moveTo>
                  <a:cubicBezTo>
                    <a:pt x="555230" y="428692"/>
                    <a:pt x="430903" y="552314"/>
                    <a:pt x="277615" y="552314"/>
                  </a:cubicBezTo>
                  <a:cubicBezTo>
                    <a:pt x="124274" y="552314"/>
                    <a:pt x="0" y="428641"/>
                    <a:pt x="0" y="276157"/>
                  </a:cubicBezTo>
                  <a:cubicBezTo>
                    <a:pt x="0" y="123622"/>
                    <a:pt x="124274" y="0"/>
                    <a:pt x="277615" y="0"/>
                  </a:cubicBezTo>
                  <a:cubicBezTo>
                    <a:pt x="430955" y="0"/>
                    <a:pt x="555230" y="123673"/>
                    <a:pt x="555230" y="276157"/>
                  </a:cubicBezTo>
                  <a:close/>
                </a:path>
              </a:pathLst>
            </a:custGeom>
            <a:solidFill>
              <a:srgbClr val="EB5C18"/>
            </a:solidFill>
            <a:ln w="5129" cap="flat">
              <a:noFill/>
              <a:prstDash val="solid"/>
              <a:miter/>
            </a:ln>
          </p:spPr>
          <p:txBody>
            <a:bodyPr rtlCol="0" anchor="ctr"/>
            <a:lstStyle/>
            <a:p>
              <a:endParaRPr lang="fi-FI"/>
            </a:p>
          </p:txBody>
        </p:sp>
        <p:sp>
          <p:nvSpPr>
            <p:cNvPr id="16" name="Freeform 15">
              <a:extLst>
                <a:ext uri="{FF2B5EF4-FFF2-40B4-BE49-F238E27FC236}">
                  <a16:creationId xmlns:a16="http://schemas.microsoft.com/office/drawing/2014/main" id="{002A8398-D333-3344-AB9E-995A24DB8DF6}"/>
                </a:ext>
              </a:extLst>
            </p:cNvPr>
            <p:cNvSpPr/>
            <p:nvPr/>
          </p:nvSpPr>
          <p:spPr>
            <a:xfrm>
              <a:off x="5865996" y="287376"/>
              <a:ext cx="1064651" cy="1682380"/>
            </a:xfrm>
            <a:custGeom>
              <a:avLst/>
              <a:gdLst>
                <a:gd name="connsiteX0" fmla="*/ 951932 w 1064651"/>
                <a:gd name="connsiteY0" fmla="*/ 956435 h 1682380"/>
                <a:gd name="connsiteX1" fmla="*/ 951932 w 1064651"/>
                <a:gd name="connsiteY1" fmla="*/ 770951 h 1682380"/>
                <a:gd name="connsiteX2" fmla="*/ 936218 w 1064651"/>
                <a:gd name="connsiteY2" fmla="*/ 755319 h 1682380"/>
                <a:gd name="connsiteX3" fmla="*/ 276793 w 1064651"/>
                <a:gd name="connsiteY3" fmla="*/ 755319 h 1682380"/>
                <a:gd name="connsiteX4" fmla="*/ 261079 w 1064651"/>
                <a:gd name="connsiteY4" fmla="*/ 755319 h 1682380"/>
                <a:gd name="connsiteX5" fmla="*/ 245365 w 1064651"/>
                <a:gd name="connsiteY5" fmla="*/ 739688 h 1682380"/>
                <a:gd name="connsiteX6" fmla="*/ 245365 w 1064651"/>
                <a:gd name="connsiteY6" fmla="*/ 724056 h 1682380"/>
                <a:gd name="connsiteX7" fmla="*/ 245365 w 1064651"/>
                <a:gd name="connsiteY7" fmla="*/ 248010 h 1682380"/>
                <a:gd name="connsiteX8" fmla="*/ 245365 w 1064651"/>
                <a:gd name="connsiteY8" fmla="*/ 232378 h 1682380"/>
                <a:gd name="connsiteX9" fmla="*/ 261079 w 1064651"/>
                <a:gd name="connsiteY9" fmla="*/ 216747 h 1682380"/>
                <a:gd name="connsiteX10" fmla="*/ 276793 w 1064651"/>
                <a:gd name="connsiteY10" fmla="*/ 216747 h 1682380"/>
                <a:gd name="connsiteX11" fmla="*/ 1048938 w 1064651"/>
                <a:gd name="connsiteY11" fmla="*/ 216747 h 1682380"/>
                <a:gd name="connsiteX12" fmla="*/ 1064652 w 1064651"/>
                <a:gd name="connsiteY12" fmla="*/ 201115 h 1682380"/>
                <a:gd name="connsiteX13" fmla="*/ 1064652 w 1064651"/>
                <a:gd name="connsiteY13" fmla="*/ 15632 h 1682380"/>
                <a:gd name="connsiteX14" fmla="*/ 1048938 w 1064651"/>
                <a:gd name="connsiteY14" fmla="*/ 0 h 1682380"/>
                <a:gd name="connsiteX15" fmla="*/ 15663 w 1064651"/>
                <a:gd name="connsiteY15" fmla="*/ 0 h 1682380"/>
                <a:gd name="connsiteX16" fmla="*/ 0 w 1064651"/>
                <a:gd name="connsiteY16" fmla="*/ 15223 h 1682380"/>
                <a:gd name="connsiteX17" fmla="*/ 0 w 1064651"/>
                <a:gd name="connsiteY17" fmla="*/ 1667158 h 1682380"/>
                <a:gd name="connsiteX18" fmla="*/ 15663 w 1064651"/>
                <a:gd name="connsiteY18" fmla="*/ 1682381 h 1682380"/>
                <a:gd name="connsiteX19" fmla="*/ 229651 w 1064651"/>
                <a:gd name="connsiteY19" fmla="*/ 1682381 h 1682380"/>
                <a:gd name="connsiteX20" fmla="*/ 245365 w 1064651"/>
                <a:gd name="connsiteY20" fmla="*/ 1666749 h 1682380"/>
                <a:gd name="connsiteX21" fmla="*/ 245365 w 1064651"/>
                <a:gd name="connsiteY21" fmla="*/ 1003176 h 1682380"/>
                <a:gd name="connsiteX22" fmla="*/ 245365 w 1064651"/>
                <a:gd name="connsiteY22" fmla="*/ 987544 h 1682380"/>
                <a:gd name="connsiteX23" fmla="*/ 261079 w 1064651"/>
                <a:gd name="connsiteY23" fmla="*/ 971913 h 1682380"/>
                <a:gd name="connsiteX24" fmla="*/ 276793 w 1064651"/>
                <a:gd name="connsiteY24" fmla="*/ 971913 h 1682380"/>
                <a:gd name="connsiteX25" fmla="*/ 936218 w 1064651"/>
                <a:gd name="connsiteY25" fmla="*/ 971913 h 1682380"/>
                <a:gd name="connsiteX26" fmla="*/ 951932 w 1064651"/>
                <a:gd name="connsiteY26" fmla="*/ 956281 h 16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64651" h="1682380">
                  <a:moveTo>
                    <a:pt x="951932" y="956435"/>
                  </a:moveTo>
                  <a:lnTo>
                    <a:pt x="951932" y="770951"/>
                  </a:lnTo>
                  <a:cubicBezTo>
                    <a:pt x="951932" y="762318"/>
                    <a:pt x="944897" y="755319"/>
                    <a:pt x="936218" y="755319"/>
                  </a:cubicBezTo>
                  <a:lnTo>
                    <a:pt x="276793" y="755319"/>
                  </a:lnTo>
                  <a:lnTo>
                    <a:pt x="261079" y="755319"/>
                  </a:lnTo>
                  <a:cubicBezTo>
                    <a:pt x="252400" y="755319"/>
                    <a:pt x="245365" y="748321"/>
                    <a:pt x="245365" y="739688"/>
                  </a:cubicBezTo>
                  <a:lnTo>
                    <a:pt x="245365" y="724056"/>
                  </a:lnTo>
                  <a:lnTo>
                    <a:pt x="245365" y="248010"/>
                  </a:lnTo>
                  <a:lnTo>
                    <a:pt x="245365" y="232378"/>
                  </a:lnTo>
                  <a:cubicBezTo>
                    <a:pt x="245365" y="223745"/>
                    <a:pt x="252400" y="216747"/>
                    <a:pt x="261079" y="216747"/>
                  </a:cubicBezTo>
                  <a:lnTo>
                    <a:pt x="276793" y="216747"/>
                  </a:lnTo>
                  <a:lnTo>
                    <a:pt x="1048938" y="216747"/>
                  </a:lnTo>
                  <a:cubicBezTo>
                    <a:pt x="1057617" y="216747"/>
                    <a:pt x="1064652" y="209748"/>
                    <a:pt x="1064652" y="201115"/>
                  </a:cubicBezTo>
                  <a:lnTo>
                    <a:pt x="1064652" y="15632"/>
                  </a:lnTo>
                  <a:cubicBezTo>
                    <a:pt x="1064652" y="6998"/>
                    <a:pt x="1057617" y="0"/>
                    <a:pt x="1048938" y="0"/>
                  </a:cubicBezTo>
                  <a:lnTo>
                    <a:pt x="15663" y="0"/>
                  </a:lnTo>
                  <a:cubicBezTo>
                    <a:pt x="7138" y="0"/>
                    <a:pt x="205" y="6794"/>
                    <a:pt x="0" y="15223"/>
                  </a:cubicBezTo>
                  <a:lnTo>
                    <a:pt x="0" y="1667158"/>
                  </a:lnTo>
                  <a:cubicBezTo>
                    <a:pt x="205" y="1675587"/>
                    <a:pt x="7138" y="1682381"/>
                    <a:pt x="15663" y="1682381"/>
                  </a:cubicBezTo>
                  <a:lnTo>
                    <a:pt x="229651" y="1682381"/>
                  </a:lnTo>
                  <a:cubicBezTo>
                    <a:pt x="238330" y="1682381"/>
                    <a:pt x="245365" y="1675382"/>
                    <a:pt x="245365" y="1666749"/>
                  </a:cubicBezTo>
                  <a:lnTo>
                    <a:pt x="245365" y="1003176"/>
                  </a:lnTo>
                  <a:lnTo>
                    <a:pt x="245365" y="987544"/>
                  </a:lnTo>
                  <a:cubicBezTo>
                    <a:pt x="245365" y="978911"/>
                    <a:pt x="252400" y="971913"/>
                    <a:pt x="261079" y="971913"/>
                  </a:cubicBezTo>
                  <a:lnTo>
                    <a:pt x="276793" y="971913"/>
                  </a:lnTo>
                  <a:lnTo>
                    <a:pt x="936218" y="971913"/>
                  </a:lnTo>
                  <a:cubicBezTo>
                    <a:pt x="944897" y="971913"/>
                    <a:pt x="951932" y="964914"/>
                    <a:pt x="951932" y="956281"/>
                  </a:cubicBezTo>
                  <a:close/>
                </a:path>
              </a:pathLst>
            </a:custGeom>
            <a:solidFill>
              <a:schemeClr val="bg1"/>
            </a:solidFill>
            <a:ln w="5129" cap="flat">
              <a:noFill/>
              <a:prstDash val="solid"/>
              <a:miter/>
            </a:ln>
          </p:spPr>
          <p:txBody>
            <a:bodyPr rtlCol="0" anchor="ctr"/>
            <a:lstStyle/>
            <a:p>
              <a:endParaRPr lang="fi-FI"/>
            </a:p>
          </p:txBody>
        </p:sp>
        <p:sp>
          <p:nvSpPr>
            <p:cNvPr id="17" name="Freeform 16">
              <a:extLst>
                <a:ext uri="{FF2B5EF4-FFF2-40B4-BE49-F238E27FC236}">
                  <a16:creationId xmlns:a16="http://schemas.microsoft.com/office/drawing/2014/main" id="{9D380EAB-5368-1F45-B531-8BF5A1EF293F}"/>
                </a:ext>
              </a:extLst>
            </p:cNvPr>
            <p:cNvSpPr/>
            <p:nvPr/>
          </p:nvSpPr>
          <p:spPr>
            <a:xfrm>
              <a:off x="7163996" y="257492"/>
              <a:ext cx="1528216" cy="1742097"/>
            </a:xfrm>
            <a:custGeom>
              <a:avLst/>
              <a:gdLst>
                <a:gd name="connsiteX0" fmla="*/ 870743 w 1528216"/>
                <a:gd name="connsiteY0" fmla="*/ 1520549 h 1742097"/>
                <a:gd name="connsiteX1" fmla="*/ 432239 w 1528216"/>
                <a:gd name="connsiteY1" fmla="*/ 1329343 h 1742097"/>
                <a:gd name="connsiteX2" fmla="*/ 260514 w 1528216"/>
                <a:gd name="connsiteY2" fmla="*/ 871125 h 1742097"/>
                <a:gd name="connsiteX3" fmla="*/ 260514 w 1528216"/>
                <a:gd name="connsiteY3" fmla="*/ 866170 h 1742097"/>
                <a:gd name="connsiteX4" fmla="*/ 432958 w 1528216"/>
                <a:gd name="connsiteY4" fmla="*/ 410302 h 1742097"/>
                <a:gd name="connsiteX5" fmla="*/ 868226 w 1528216"/>
                <a:gd name="connsiteY5" fmla="*/ 221753 h 1742097"/>
                <a:gd name="connsiteX6" fmla="*/ 1347145 w 1528216"/>
                <a:gd name="connsiteY6" fmla="*/ 412805 h 1742097"/>
                <a:gd name="connsiteX7" fmla="*/ 1369176 w 1528216"/>
                <a:gd name="connsiteY7" fmla="*/ 411272 h 1742097"/>
                <a:gd name="connsiteX8" fmla="*/ 1506185 w 1528216"/>
                <a:gd name="connsiteY8" fmla="*/ 254293 h 1742097"/>
                <a:gd name="connsiteX9" fmla="*/ 1504902 w 1528216"/>
                <a:gd name="connsiteY9" fmla="*/ 232429 h 1742097"/>
                <a:gd name="connsiteX10" fmla="*/ 870691 w 1528216"/>
                <a:gd name="connsiteY10" fmla="*/ 0 h 1742097"/>
                <a:gd name="connsiteX11" fmla="*/ 243927 w 1528216"/>
                <a:gd name="connsiteY11" fmla="*/ 255621 h 1742097"/>
                <a:gd name="connsiteX12" fmla="*/ 0 w 1528216"/>
                <a:gd name="connsiteY12" fmla="*/ 871074 h 1742097"/>
                <a:gd name="connsiteX13" fmla="*/ 0 w 1528216"/>
                <a:gd name="connsiteY13" fmla="*/ 876029 h 1742097"/>
                <a:gd name="connsiteX14" fmla="*/ 244441 w 1528216"/>
                <a:gd name="connsiteY14" fmla="*/ 1490767 h 1742097"/>
                <a:gd name="connsiteX15" fmla="*/ 860626 w 1528216"/>
                <a:gd name="connsiteY15" fmla="*/ 1742097 h 1742097"/>
                <a:gd name="connsiteX16" fmla="*/ 1528216 w 1528216"/>
                <a:gd name="connsiteY16" fmla="*/ 1464357 h 1742097"/>
                <a:gd name="connsiteX17" fmla="*/ 1519897 w 1528216"/>
                <a:gd name="connsiteY17" fmla="*/ 1455979 h 1742097"/>
                <a:gd name="connsiteX18" fmla="*/ 1383657 w 1528216"/>
                <a:gd name="connsiteY18" fmla="*/ 1318718 h 1742097"/>
                <a:gd name="connsiteX19" fmla="*/ 1362140 w 1528216"/>
                <a:gd name="connsiteY19" fmla="*/ 1318156 h 1742097"/>
                <a:gd name="connsiteX20" fmla="*/ 870691 w 1528216"/>
                <a:gd name="connsiteY20" fmla="*/ 1520446 h 174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8216" h="1742097">
                  <a:moveTo>
                    <a:pt x="870743" y="1520549"/>
                  </a:moveTo>
                  <a:cubicBezTo>
                    <a:pt x="701175" y="1520549"/>
                    <a:pt x="545472" y="1452659"/>
                    <a:pt x="432239" y="1329343"/>
                  </a:cubicBezTo>
                  <a:cubicBezTo>
                    <a:pt x="321521" y="1208787"/>
                    <a:pt x="260514" y="1046035"/>
                    <a:pt x="260514" y="871125"/>
                  </a:cubicBezTo>
                  <a:lnTo>
                    <a:pt x="260514" y="866170"/>
                  </a:lnTo>
                  <a:cubicBezTo>
                    <a:pt x="260514" y="691925"/>
                    <a:pt x="321778" y="530041"/>
                    <a:pt x="432958" y="410302"/>
                  </a:cubicBezTo>
                  <a:cubicBezTo>
                    <a:pt x="545934" y="288723"/>
                    <a:pt x="700507" y="221753"/>
                    <a:pt x="868226" y="221753"/>
                  </a:cubicBezTo>
                  <a:cubicBezTo>
                    <a:pt x="1043957" y="221753"/>
                    <a:pt x="1189388" y="279324"/>
                    <a:pt x="1347145" y="412805"/>
                  </a:cubicBezTo>
                  <a:cubicBezTo>
                    <a:pt x="1353718" y="418373"/>
                    <a:pt x="1363527" y="417760"/>
                    <a:pt x="1369176" y="411272"/>
                  </a:cubicBezTo>
                  <a:lnTo>
                    <a:pt x="1506185" y="254293"/>
                  </a:lnTo>
                  <a:cubicBezTo>
                    <a:pt x="1511783" y="247857"/>
                    <a:pt x="1511269" y="238100"/>
                    <a:pt x="1504902" y="232429"/>
                  </a:cubicBezTo>
                  <a:cubicBezTo>
                    <a:pt x="1370973" y="112894"/>
                    <a:pt x="1187848" y="0"/>
                    <a:pt x="870691" y="0"/>
                  </a:cubicBezTo>
                  <a:cubicBezTo>
                    <a:pt x="627175" y="0"/>
                    <a:pt x="404611" y="90775"/>
                    <a:pt x="243927" y="255621"/>
                  </a:cubicBezTo>
                  <a:cubicBezTo>
                    <a:pt x="86633" y="417045"/>
                    <a:pt x="0" y="635580"/>
                    <a:pt x="0" y="871074"/>
                  </a:cubicBezTo>
                  <a:lnTo>
                    <a:pt x="0" y="876029"/>
                  </a:lnTo>
                  <a:cubicBezTo>
                    <a:pt x="0" y="1111932"/>
                    <a:pt x="86787" y="1330263"/>
                    <a:pt x="244441" y="1490767"/>
                  </a:cubicBezTo>
                  <a:cubicBezTo>
                    <a:pt x="403635" y="1652855"/>
                    <a:pt x="622502" y="1742097"/>
                    <a:pt x="860626" y="1742097"/>
                  </a:cubicBezTo>
                  <a:cubicBezTo>
                    <a:pt x="1134749" y="1742097"/>
                    <a:pt x="1330250" y="1661283"/>
                    <a:pt x="1528216" y="1464357"/>
                  </a:cubicBezTo>
                  <a:cubicBezTo>
                    <a:pt x="1525597" y="1461752"/>
                    <a:pt x="1522824" y="1458942"/>
                    <a:pt x="1519897" y="1455979"/>
                  </a:cubicBezTo>
                  <a:cubicBezTo>
                    <a:pt x="1483128" y="1418944"/>
                    <a:pt x="1421093" y="1356418"/>
                    <a:pt x="1383657" y="1318718"/>
                  </a:cubicBezTo>
                  <a:cubicBezTo>
                    <a:pt x="1377803" y="1312792"/>
                    <a:pt x="1368405" y="1312639"/>
                    <a:pt x="1362140" y="1318156"/>
                  </a:cubicBezTo>
                  <a:cubicBezTo>
                    <a:pt x="1222973" y="1440756"/>
                    <a:pt x="1081444" y="1520446"/>
                    <a:pt x="870691" y="1520446"/>
                  </a:cubicBezTo>
                  <a:close/>
                </a:path>
              </a:pathLst>
            </a:custGeom>
            <a:solidFill>
              <a:schemeClr val="bg1"/>
            </a:solidFill>
            <a:ln w="5129" cap="flat">
              <a:noFill/>
              <a:prstDash val="solid"/>
              <a:miter/>
            </a:ln>
          </p:spPr>
          <p:txBody>
            <a:bodyPr rtlCol="0" anchor="ctr"/>
            <a:lstStyle/>
            <a:p>
              <a:endParaRPr lang="fi-FI"/>
            </a:p>
          </p:txBody>
        </p:sp>
        <p:sp>
          <p:nvSpPr>
            <p:cNvPr id="18" name="Freeform 17">
              <a:extLst>
                <a:ext uri="{FF2B5EF4-FFF2-40B4-BE49-F238E27FC236}">
                  <a16:creationId xmlns:a16="http://schemas.microsoft.com/office/drawing/2014/main" id="{F0B94BD4-5603-3541-90D3-C7D9DC351BD8}"/>
                </a:ext>
              </a:extLst>
            </p:cNvPr>
            <p:cNvSpPr/>
            <p:nvPr/>
          </p:nvSpPr>
          <p:spPr>
            <a:xfrm>
              <a:off x="8899833" y="257595"/>
              <a:ext cx="1578490" cy="1742199"/>
            </a:xfrm>
            <a:custGeom>
              <a:avLst/>
              <a:gdLst>
                <a:gd name="connsiteX0" fmla="*/ 1327323 w 1578490"/>
                <a:gd name="connsiteY0" fmla="*/ 1006803 h 1742199"/>
                <a:gd name="connsiteX1" fmla="*/ 1343037 w 1578490"/>
                <a:gd name="connsiteY1" fmla="*/ 1022434 h 1742199"/>
                <a:gd name="connsiteX2" fmla="*/ 1343037 w 1578490"/>
                <a:gd name="connsiteY2" fmla="*/ 1038066 h 1742199"/>
                <a:gd name="connsiteX3" fmla="*/ 1343037 w 1578490"/>
                <a:gd name="connsiteY3" fmla="*/ 1362139 h 1742199"/>
                <a:gd name="connsiteX4" fmla="*/ 1343037 w 1578490"/>
                <a:gd name="connsiteY4" fmla="*/ 1377822 h 1742199"/>
                <a:gd name="connsiteX5" fmla="*/ 1330404 w 1578490"/>
                <a:gd name="connsiteY5" fmla="*/ 1387221 h 1742199"/>
                <a:gd name="connsiteX6" fmla="*/ 888151 w 1578490"/>
                <a:gd name="connsiteY6" fmla="*/ 1525504 h 1742199"/>
                <a:gd name="connsiteX7" fmla="*/ 260411 w 1578490"/>
                <a:gd name="connsiteY7" fmla="*/ 871074 h 1742199"/>
                <a:gd name="connsiteX8" fmla="*/ 260411 w 1578490"/>
                <a:gd name="connsiteY8" fmla="*/ 866119 h 1742199"/>
                <a:gd name="connsiteX9" fmla="*/ 431776 w 1578490"/>
                <a:gd name="connsiteY9" fmla="*/ 413265 h 1742199"/>
                <a:gd name="connsiteX10" fmla="*/ 860677 w 1578490"/>
                <a:gd name="connsiteY10" fmla="*/ 221651 h 1742199"/>
                <a:gd name="connsiteX11" fmla="*/ 1335693 w 1578490"/>
                <a:gd name="connsiteY11" fmla="*/ 384300 h 1742199"/>
                <a:gd name="connsiteX12" fmla="*/ 1357364 w 1578490"/>
                <a:gd name="connsiteY12" fmla="*/ 382104 h 1742199"/>
                <a:gd name="connsiteX13" fmla="*/ 1492423 w 1578490"/>
                <a:gd name="connsiteY13" fmla="*/ 221906 h 1742199"/>
                <a:gd name="connsiteX14" fmla="*/ 1490112 w 1578490"/>
                <a:gd name="connsiteY14" fmla="*/ 199481 h 1742199"/>
                <a:gd name="connsiteX15" fmla="*/ 876135 w 1578490"/>
                <a:gd name="connsiteY15" fmla="*/ 0 h 1742199"/>
                <a:gd name="connsiteX16" fmla="*/ 871564 w 1578490"/>
                <a:gd name="connsiteY16" fmla="*/ 0 h 1742199"/>
                <a:gd name="connsiteX17" fmla="*/ 245211 w 1578490"/>
                <a:gd name="connsiteY17" fmla="*/ 258431 h 1742199"/>
                <a:gd name="connsiteX18" fmla="*/ 0 w 1578490"/>
                <a:gd name="connsiteY18" fmla="*/ 871074 h 1742199"/>
                <a:gd name="connsiteX19" fmla="*/ 0 w 1578490"/>
                <a:gd name="connsiteY19" fmla="*/ 876080 h 1742199"/>
                <a:gd name="connsiteX20" fmla="*/ 240024 w 1578490"/>
                <a:gd name="connsiteY20" fmla="*/ 1493526 h 1742199"/>
                <a:gd name="connsiteX21" fmla="*/ 878240 w 1578490"/>
                <a:gd name="connsiteY21" fmla="*/ 1742199 h 1742199"/>
                <a:gd name="connsiteX22" fmla="*/ 1572842 w 1578490"/>
                <a:gd name="connsiteY22" fmla="*/ 1491891 h 1742199"/>
                <a:gd name="connsiteX23" fmla="*/ 1578491 w 1578490"/>
                <a:gd name="connsiteY23" fmla="*/ 1479835 h 1742199"/>
                <a:gd name="connsiteX24" fmla="*/ 1578491 w 1578490"/>
                <a:gd name="connsiteY24" fmla="*/ 815802 h 1742199"/>
                <a:gd name="connsiteX25" fmla="*/ 1562777 w 1578490"/>
                <a:gd name="connsiteY25" fmla="*/ 800170 h 1742199"/>
                <a:gd name="connsiteX26" fmla="*/ 910285 w 1578490"/>
                <a:gd name="connsiteY26" fmla="*/ 800170 h 1742199"/>
                <a:gd name="connsiteX27" fmla="*/ 894570 w 1578490"/>
                <a:gd name="connsiteY27" fmla="*/ 815802 h 1742199"/>
                <a:gd name="connsiteX28" fmla="*/ 894570 w 1578490"/>
                <a:gd name="connsiteY28" fmla="*/ 991273 h 1742199"/>
                <a:gd name="connsiteX29" fmla="*/ 910285 w 1578490"/>
                <a:gd name="connsiteY29" fmla="*/ 1006905 h 1742199"/>
                <a:gd name="connsiteX30" fmla="*/ 1311711 w 1578490"/>
                <a:gd name="connsiteY30" fmla="*/ 1006905 h 1742199"/>
                <a:gd name="connsiteX31" fmla="*/ 1327425 w 1578490"/>
                <a:gd name="connsiteY31" fmla="*/ 1006905 h 174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8490" h="1742199">
                  <a:moveTo>
                    <a:pt x="1327323" y="1006803"/>
                  </a:moveTo>
                  <a:cubicBezTo>
                    <a:pt x="1336001" y="1006803"/>
                    <a:pt x="1343037" y="1013801"/>
                    <a:pt x="1343037" y="1022434"/>
                  </a:cubicBezTo>
                  <a:lnTo>
                    <a:pt x="1343037" y="1038066"/>
                  </a:lnTo>
                  <a:lnTo>
                    <a:pt x="1343037" y="1362139"/>
                  </a:lnTo>
                  <a:lnTo>
                    <a:pt x="1343037" y="1377822"/>
                  </a:lnTo>
                  <a:lnTo>
                    <a:pt x="1330404" y="1387221"/>
                  </a:lnTo>
                  <a:cubicBezTo>
                    <a:pt x="1209981" y="1476413"/>
                    <a:pt x="1052892" y="1525504"/>
                    <a:pt x="888151" y="1525504"/>
                  </a:cubicBezTo>
                  <a:cubicBezTo>
                    <a:pt x="518563" y="1525504"/>
                    <a:pt x="260411" y="1256396"/>
                    <a:pt x="260411" y="871074"/>
                  </a:cubicBezTo>
                  <a:lnTo>
                    <a:pt x="260411" y="866119"/>
                  </a:lnTo>
                  <a:cubicBezTo>
                    <a:pt x="260411" y="695143"/>
                    <a:pt x="321213" y="534332"/>
                    <a:pt x="431776" y="413265"/>
                  </a:cubicBezTo>
                  <a:cubicBezTo>
                    <a:pt x="544496" y="289745"/>
                    <a:pt x="696810" y="221651"/>
                    <a:pt x="860677" y="221651"/>
                  </a:cubicBezTo>
                  <a:cubicBezTo>
                    <a:pt x="1072868" y="221651"/>
                    <a:pt x="1208132" y="285556"/>
                    <a:pt x="1335693" y="384300"/>
                  </a:cubicBezTo>
                  <a:cubicBezTo>
                    <a:pt x="1342369" y="389460"/>
                    <a:pt x="1351921" y="388591"/>
                    <a:pt x="1357364" y="382104"/>
                  </a:cubicBezTo>
                  <a:lnTo>
                    <a:pt x="1492423" y="221906"/>
                  </a:lnTo>
                  <a:cubicBezTo>
                    <a:pt x="1498123" y="215163"/>
                    <a:pt x="1497096" y="204947"/>
                    <a:pt x="1490112" y="199481"/>
                  </a:cubicBezTo>
                  <a:cubicBezTo>
                    <a:pt x="1309965" y="58848"/>
                    <a:pt x="1128381" y="460"/>
                    <a:pt x="876135" y="0"/>
                  </a:cubicBezTo>
                  <a:lnTo>
                    <a:pt x="871564" y="0"/>
                  </a:lnTo>
                  <a:cubicBezTo>
                    <a:pt x="629332" y="409"/>
                    <a:pt x="406973" y="92154"/>
                    <a:pt x="245211" y="258431"/>
                  </a:cubicBezTo>
                  <a:cubicBezTo>
                    <a:pt x="87095" y="420927"/>
                    <a:pt x="0" y="638491"/>
                    <a:pt x="0" y="871074"/>
                  </a:cubicBezTo>
                  <a:lnTo>
                    <a:pt x="0" y="876080"/>
                  </a:lnTo>
                  <a:cubicBezTo>
                    <a:pt x="0" y="1117552"/>
                    <a:pt x="85246" y="1336853"/>
                    <a:pt x="240024" y="1493526"/>
                  </a:cubicBezTo>
                  <a:cubicBezTo>
                    <a:pt x="400708" y="1656175"/>
                    <a:pt x="621372" y="1742199"/>
                    <a:pt x="878240" y="1742199"/>
                  </a:cubicBezTo>
                  <a:cubicBezTo>
                    <a:pt x="1196680" y="1742199"/>
                    <a:pt x="1429413" y="1609281"/>
                    <a:pt x="1572842" y="1491891"/>
                  </a:cubicBezTo>
                  <a:cubicBezTo>
                    <a:pt x="1576488" y="1488928"/>
                    <a:pt x="1578491" y="1484484"/>
                    <a:pt x="1578491" y="1479835"/>
                  </a:cubicBezTo>
                  <a:lnTo>
                    <a:pt x="1578491" y="815802"/>
                  </a:lnTo>
                  <a:cubicBezTo>
                    <a:pt x="1578491" y="807169"/>
                    <a:pt x="1571506" y="800170"/>
                    <a:pt x="1562777" y="800170"/>
                  </a:cubicBezTo>
                  <a:lnTo>
                    <a:pt x="910285" y="800170"/>
                  </a:lnTo>
                  <a:cubicBezTo>
                    <a:pt x="901606" y="800170"/>
                    <a:pt x="894570" y="807118"/>
                    <a:pt x="894570" y="815802"/>
                  </a:cubicBezTo>
                  <a:lnTo>
                    <a:pt x="894570" y="991273"/>
                  </a:lnTo>
                  <a:cubicBezTo>
                    <a:pt x="894570" y="999907"/>
                    <a:pt x="901606" y="1006905"/>
                    <a:pt x="910285" y="1006905"/>
                  </a:cubicBezTo>
                  <a:lnTo>
                    <a:pt x="1311711" y="1006905"/>
                  </a:lnTo>
                  <a:lnTo>
                    <a:pt x="1327425" y="1006905"/>
                  </a:lnTo>
                  <a:close/>
                </a:path>
              </a:pathLst>
            </a:custGeom>
            <a:solidFill>
              <a:schemeClr val="bg1"/>
            </a:solidFill>
            <a:ln w="5129" cap="flat">
              <a:noFill/>
              <a:prstDash val="solid"/>
              <a:miter/>
            </a:ln>
          </p:spPr>
          <p:txBody>
            <a:bodyPr rtlCol="0" anchor="ctr"/>
            <a:lstStyle/>
            <a:p>
              <a:endParaRPr lang="fi-FI"/>
            </a:p>
          </p:txBody>
        </p:sp>
      </p:grpSp>
    </p:spTree>
    <p:extLst>
      <p:ext uri="{BB962C8B-B14F-4D97-AF65-F5344CB8AC3E}">
        <p14:creationId xmlns:p14="http://schemas.microsoft.com/office/powerpoint/2010/main" val="3075355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ksi sisältökohdetta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838200" y="2548127"/>
            <a:ext cx="4952990" cy="3535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400800" y="2596487"/>
            <a:ext cx="4953000" cy="2926069"/>
          </a:xfrm>
          <a:solidFill>
            <a:schemeClr val="accent4"/>
          </a:solidFill>
        </p:spPr>
        <p:txBody>
          <a:bodyPr lIns="288000" tIns="216000" rIns="108000"/>
          <a:lstStyle>
            <a:lvl1pPr>
              <a:defRPr b="1">
                <a:solidFill>
                  <a:schemeClr val="accent1"/>
                </a:solidFill>
              </a:defRPr>
            </a:lvl1pPr>
            <a:lvl2pPr marL="180000" indent="-169863">
              <a:lnSpc>
                <a:spcPct val="120000"/>
              </a:lnSpc>
              <a:spcBef>
                <a:spcPts val="1600"/>
              </a:spcBef>
              <a:tabLst/>
              <a:defRPr sz="1400">
                <a:solidFill>
                  <a:schemeClr val="accent1"/>
                </a:solidFill>
                <a:latin typeface="+mn-lt"/>
              </a:defRPr>
            </a:lvl2pPr>
            <a:lvl3pPr marL="180975" indent="-169863">
              <a:lnSpc>
                <a:spcPct val="120000"/>
              </a:lnSpc>
              <a:tabLst/>
              <a:defRPr sz="1400">
                <a:solidFill>
                  <a:schemeClr val="accent1"/>
                </a:solidFill>
                <a:latin typeface="+mn-lt"/>
              </a:defRPr>
            </a:lvl3pPr>
            <a:lvl4pPr marL="180975" indent="-169863">
              <a:lnSpc>
                <a:spcPct val="120000"/>
              </a:lnSpc>
              <a:tabLst/>
              <a:defRPr sz="1400">
                <a:solidFill>
                  <a:schemeClr val="accent1"/>
                </a:solidFill>
                <a:latin typeface="+mn-lt"/>
              </a:defRPr>
            </a:lvl4pPr>
            <a:lvl5pPr marL="180975" indent="-169863">
              <a:lnSpc>
                <a:spcPct val="120000"/>
              </a:lnSpc>
              <a:tabLst/>
              <a:defRPr sz="1400">
                <a:solidFill>
                  <a:schemeClr val="accent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B7650579-61C9-4A3E-A3F1-F86B8E28BFC6}" type="datetime1">
              <a:rPr lang="fi-FI" smtClean="0"/>
              <a:t>20.12.2024</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endParaRPr lang="fi-FI"/>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6" name="object 3">
            <a:extLst>
              <a:ext uri="{FF2B5EF4-FFF2-40B4-BE49-F238E27FC236}">
                <a16:creationId xmlns:a16="http://schemas.microsoft.com/office/drawing/2014/main" id="{DED299BF-2AE8-9B45-A711-D56D9D92526C}"/>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7" name="object 3">
            <a:extLst>
              <a:ext uri="{FF2B5EF4-FFF2-40B4-BE49-F238E27FC236}">
                <a16:creationId xmlns:a16="http://schemas.microsoft.com/office/drawing/2014/main" id="{ACF1B8BE-6089-F640-B703-A32075175C97}"/>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5" name="Otsikko 4">
            <a:extLst>
              <a:ext uri="{FF2B5EF4-FFF2-40B4-BE49-F238E27FC236}">
                <a16:creationId xmlns:a16="http://schemas.microsoft.com/office/drawing/2014/main" id="{84C21AAC-1BC6-B16C-FF5C-6AA8161BAE73}"/>
              </a:ext>
            </a:extLst>
          </p:cNvPr>
          <p:cNvSpPr>
            <a:spLocks noGrp="1"/>
          </p:cNvSpPr>
          <p:nvPr>
            <p:ph type="title"/>
          </p:nvPr>
        </p:nvSpPr>
        <p:spPr/>
        <p:txBody>
          <a:bodyPr/>
          <a:lstStyle/>
          <a:p>
            <a:r>
              <a:rPr lang="en-US"/>
              <a:t>Click to edit Master title style</a:t>
            </a:r>
            <a:endParaRPr lang="fi-FI"/>
          </a:p>
        </p:txBody>
      </p:sp>
      <p:sp>
        <p:nvSpPr>
          <p:cNvPr id="6" name="object 7">
            <a:extLst>
              <a:ext uri="{FF2B5EF4-FFF2-40B4-BE49-F238E27FC236}">
                <a16:creationId xmlns:a16="http://schemas.microsoft.com/office/drawing/2014/main" id="{520139E4-D835-75C4-E640-FD5A1B839EED}"/>
              </a:ext>
            </a:extLst>
          </p:cNvPr>
          <p:cNvSpPr/>
          <p:nvPr userDrawn="1"/>
        </p:nvSpPr>
        <p:spPr>
          <a:xfrm>
            <a:off x="6096000" y="2524260"/>
            <a:ext cx="0" cy="3060000"/>
          </a:xfrm>
          <a:custGeom>
            <a:avLst/>
            <a:gdLst/>
            <a:ahLst/>
            <a:cxnLst/>
            <a:rect l="l" t="t" r="r" b="b"/>
            <a:pathLst>
              <a:path h="2946400">
                <a:moveTo>
                  <a:pt x="0" y="0"/>
                </a:moveTo>
                <a:lnTo>
                  <a:pt x="0" y="2946400"/>
                </a:lnTo>
              </a:path>
            </a:pathLst>
          </a:custGeom>
          <a:ln w="6350">
            <a:solidFill>
              <a:srgbClr val="0F5064"/>
            </a:solidFill>
          </a:ln>
        </p:spPr>
        <p:txBody>
          <a:bodyPr wrap="square" lIns="0" tIns="0" rIns="0" bIns="0" rtlCol="0"/>
          <a:lstStyle/>
          <a:p>
            <a:endParaRPr/>
          </a:p>
        </p:txBody>
      </p:sp>
    </p:spTree>
    <p:extLst>
      <p:ext uri="{BB962C8B-B14F-4D97-AF65-F5344CB8AC3E}">
        <p14:creationId xmlns:p14="http://schemas.microsoft.com/office/powerpoint/2010/main" val="2409433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9A7C7F-7E2C-4822-8A75-567729D48879}"/>
              </a:ext>
            </a:extLst>
          </p:cNvPr>
          <p:cNvSpPr>
            <a:spLocks noGrp="1"/>
          </p:cNvSpPr>
          <p:nvPr>
            <p:ph type="body" idx="1"/>
          </p:nvPr>
        </p:nvSpPr>
        <p:spPr>
          <a:xfrm>
            <a:off x="839789" y="2163652"/>
            <a:ext cx="4939220" cy="549497"/>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0B4CAD-8CFD-4EB7-9281-ABCA8FBC479A}"/>
              </a:ext>
            </a:extLst>
          </p:cNvPr>
          <p:cNvSpPr>
            <a:spLocks noGrp="1"/>
          </p:cNvSpPr>
          <p:nvPr>
            <p:ph sz="half" idx="2"/>
          </p:nvPr>
        </p:nvSpPr>
        <p:spPr>
          <a:xfrm>
            <a:off x="839789" y="2820473"/>
            <a:ext cx="4939220" cy="3369189"/>
          </a:xfrm>
        </p:spPr>
        <p:txBody>
          <a:bodyPr/>
          <a:lstStyle>
            <a:lvl1pPr marL="228600" indent="-228600">
              <a:buFont typeface="+mj-lt"/>
              <a:buAutoNum type="arabicPeriod"/>
              <a:tabLst/>
              <a:defRPr/>
            </a:lvl1pPr>
            <a:lvl2pPr marL="893763" indent="-266700">
              <a:buFont typeface="+mj-lt"/>
              <a:buAutoNum type="arabicPeriod"/>
              <a:tabLst/>
              <a:defRPr/>
            </a:lvl2pPr>
            <a:lvl3pPr marL="1160463" indent="-246063">
              <a:buFont typeface="+mj-lt"/>
              <a:buAutoNum type="arabicPeriod"/>
              <a:tabLst/>
              <a:defRPr/>
            </a:lvl3pPr>
            <a:lvl4pPr marL="1608138" indent="-236538">
              <a:buFont typeface="+mj-lt"/>
              <a:buAutoNum type="arabicPeriod"/>
              <a:tabLst/>
              <a:defRPr/>
            </a:lvl4pPr>
            <a:lvl5pPr marL="2092325" indent="-263525">
              <a:buFont typeface="+mj-lt"/>
              <a:buAutoNum type="arabicPeriod"/>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5388316E-6002-4364-8488-FF66208EB84C}"/>
              </a:ext>
            </a:extLst>
          </p:cNvPr>
          <p:cNvSpPr>
            <a:spLocks noGrp="1"/>
          </p:cNvSpPr>
          <p:nvPr>
            <p:ph type="body" sz="quarter" idx="3"/>
          </p:nvPr>
        </p:nvSpPr>
        <p:spPr>
          <a:xfrm>
            <a:off x="6412992" y="2163652"/>
            <a:ext cx="4942395" cy="549497"/>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62A4D8-343A-40BA-86CD-D2A942E2BE7D}"/>
              </a:ext>
            </a:extLst>
          </p:cNvPr>
          <p:cNvSpPr>
            <a:spLocks noGrp="1"/>
          </p:cNvSpPr>
          <p:nvPr>
            <p:ph sz="quarter" idx="4"/>
          </p:nvPr>
        </p:nvSpPr>
        <p:spPr>
          <a:xfrm>
            <a:off x="6412992" y="2820473"/>
            <a:ext cx="4942395" cy="3369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9">
            <a:extLst>
              <a:ext uri="{FF2B5EF4-FFF2-40B4-BE49-F238E27FC236}">
                <a16:creationId xmlns:a16="http://schemas.microsoft.com/office/drawing/2014/main" id="{1BCC5004-A6A4-4500-AFF0-CDD18A87B8FD}"/>
              </a:ext>
            </a:extLst>
          </p:cNvPr>
          <p:cNvSpPr>
            <a:spLocks noGrp="1"/>
          </p:cNvSpPr>
          <p:nvPr>
            <p:ph type="dt" sz="half" idx="10"/>
          </p:nvPr>
        </p:nvSpPr>
        <p:spPr/>
        <p:txBody>
          <a:bodyPr/>
          <a:lstStyle/>
          <a:p>
            <a:fld id="{3317FC1D-E885-4AD1-BFC8-058583C6257B}" type="datetime1">
              <a:rPr lang="fi-FI" smtClean="0"/>
              <a:t>20.12.2024</a:t>
            </a:fld>
            <a:endParaRPr lang="fi-FI"/>
          </a:p>
        </p:txBody>
      </p:sp>
      <p:sp>
        <p:nvSpPr>
          <p:cNvPr id="11" name="Footer Placeholder 10">
            <a:extLst>
              <a:ext uri="{FF2B5EF4-FFF2-40B4-BE49-F238E27FC236}">
                <a16:creationId xmlns:a16="http://schemas.microsoft.com/office/drawing/2014/main" id="{35CE7664-4B3E-4F1F-B79B-1383A08E4039}"/>
              </a:ext>
            </a:extLst>
          </p:cNvPr>
          <p:cNvSpPr>
            <a:spLocks noGrp="1"/>
          </p:cNvSpPr>
          <p:nvPr>
            <p:ph type="ftr" sz="quarter" idx="11"/>
          </p:nvPr>
        </p:nvSpPr>
        <p:spPr/>
        <p:txBody>
          <a:bodyPr/>
          <a:lstStyle/>
          <a:p>
            <a:endParaRPr lang="fi-FI"/>
          </a:p>
        </p:txBody>
      </p:sp>
      <p:sp>
        <p:nvSpPr>
          <p:cNvPr id="12" name="Slide Number Placeholder 11">
            <a:extLst>
              <a:ext uri="{FF2B5EF4-FFF2-40B4-BE49-F238E27FC236}">
                <a16:creationId xmlns:a16="http://schemas.microsoft.com/office/drawing/2014/main" id="{488D4CFF-3433-47C5-9FF9-C5F00BFFEF74}"/>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5" name="object 3">
            <a:extLst>
              <a:ext uri="{FF2B5EF4-FFF2-40B4-BE49-F238E27FC236}">
                <a16:creationId xmlns:a16="http://schemas.microsoft.com/office/drawing/2014/main" id="{68A46543-9264-4946-8CC7-C6E659917A86}"/>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6" name="object 3">
            <a:extLst>
              <a:ext uri="{FF2B5EF4-FFF2-40B4-BE49-F238E27FC236}">
                <a16:creationId xmlns:a16="http://schemas.microsoft.com/office/drawing/2014/main" id="{CD18C644-2960-C044-9DC8-A3B3AA6FE717}"/>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2" name="Otsikko 1">
            <a:extLst>
              <a:ext uri="{FF2B5EF4-FFF2-40B4-BE49-F238E27FC236}">
                <a16:creationId xmlns:a16="http://schemas.microsoft.com/office/drawing/2014/main" id="{BC27D6E6-1CCD-0DFB-CAB7-AEF8D86FA8C9}"/>
              </a:ext>
            </a:extLst>
          </p:cNvPr>
          <p:cNvSpPr>
            <a:spLocks noGrp="1"/>
          </p:cNvSpPr>
          <p:nvPr>
            <p:ph type="title"/>
          </p:nvPr>
        </p:nvSpPr>
        <p:spPr/>
        <p:txBody>
          <a:bodyPr/>
          <a:lstStyle/>
          <a:p>
            <a:r>
              <a:rPr lang="en-US"/>
              <a:t>Click to edit Master title style</a:t>
            </a:r>
            <a:endParaRPr lang="fi-FI"/>
          </a:p>
        </p:txBody>
      </p:sp>
      <p:sp>
        <p:nvSpPr>
          <p:cNvPr id="8" name="object 7">
            <a:extLst>
              <a:ext uri="{FF2B5EF4-FFF2-40B4-BE49-F238E27FC236}">
                <a16:creationId xmlns:a16="http://schemas.microsoft.com/office/drawing/2014/main" id="{369494B0-15CF-2E83-E090-5A066F78073F}"/>
              </a:ext>
            </a:extLst>
          </p:cNvPr>
          <p:cNvSpPr/>
          <p:nvPr userDrawn="1"/>
        </p:nvSpPr>
        <p:spPr>
          <a:xfrm>
            <a:off x="6096000" y="2524260"/>
            <a:ext cx="0" cy="3060000"/>
          </a:xfrm>
          <a:custGeom>
            <a:avLst/>
            <a:gdLst/>
            <a:ahLst/>
            <a:cxnLst/>
            <a:rect l="l" t="t" r="r" b="b"/>
            <a:pathLst>
              <a:path h="2946400">
                <a:moveTo>
                  <a:pt x="0" y="0"/>
                </a:moveTo>
                <a:lnTo>
                  <a:pt x="0" y="2946400"/>
                </a:lnTo>
              </a:path>
            </a:pathLst>
          </a:custGeom>
          <a:ln w="6350">
            <a:solidFill>
              <a:srgbClr val="0F5064"/>
            </a:solidFill>
          </a:ln>
        </p:spPr>
        <p:txBody>
          <a:bodyPr wrap="square" lIns="0" tIns="0" rIns="0" bIns="0" rtlCol="0"/>
          <a:lstStyle/>
          <a:p>
            <a:endParaRPr/>
          </a:p>
        </p:txBody>
      </p:sp>
    </p:spTree>
    <p:extLst>
      <p:ext uri="{BB962C8B-B14F-4D97-AF65-F5344CB8AC3E}">
        <p14:creationId xmlns:p14="http://schemas.microsoft.com/office/powerpoint/2010/main" val="2054835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sältökohteet">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2F0EAD53-A38A-49CF-8C66-F2E3440C87A3}" type="datetime1">
              <a:rPr lang="fi-FI" smtClean="0"/>
              <a:t>20.12.2024</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64" name="object 3">
            <a:extLst>
              <a:ext uri="{FF2B5EF4-FFF2-40B4-BE49-F238E27FC236}">
                <a16:creationId xmlns:a16="http://schemas.microsoft.com/office/drawing/2014/main" id="{91B67380-AD23-FB41-A230-D4FF4874A36A}"/>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65" name="object 3">
            <a:extLst>
              <a:ext uri="{FF2B5EF4-FFF2-40B4-BE49-F238E27FC236}">
                <a16:creationId xmlns:a16="http://schemas.microsoft.com/office/drawing/2014/main" id="{E480591E-C680-AA4F-B7BC-13E65A54C4D3}"/>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66" name="Text Placeholder 65">
            <a:extLst>
              <a:ext uri="{FF2B5EF4-FFF2-40B4-BE49-F238E27FC236}">
                <a16:creationId xmlns:a16="http://schemas.microsoft.com/office/drawing/2014/main" id="{CC7CE01C-7CDE-D443-B073-3055097A84DA}"/>
              </a:ext>
            </a:extLst>
          </p:cNvPr>
          <p:cNvSpPr>
            <a:spLocks noGrp="1"/>
          </p:cNvSpPr>
          <p:nvPr>
            <p:ph type="body" sz="quarter" idx="13"/>
          </p:nvPr>
        </p:nvSpPr>
        <p:spPr>
          <a:xfrm>
            <a:off x="838200" y="3584639"/>
            <a:ext cx="1392936" cy="2230437"/>
          </a:xfrm>
        </p:spPr>
        <p:txBody>
          <a:bodyPr>
            <a:normAutofit/>
          </a:bodyPr>
          <a:lstStyle>
            <a:lvl1pPr marL="0" indent="0" algn="ctr">
              <a:lnSpc>
                <a:spcPct val="120000"/>
              </a:lnSpc>
              <a:buNone/>
              <a:defRPr sz="140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67" name="Text Placeholder 65">
            <a:extLst>
              <a:ext uri="{FF2B5EF4-FFF2-40B4-BE49-F238E27FC236}">
                <a16:creationId xmlns:a16="http://schemas.microsoft.com/office/drawing/2014/main" id="{996EBF27-874E-AF41-886A-CE06BB731815}"/>
              </a:ext>
            </a:extLst>
          </p:cNvPr>
          <p:cNvSpPr>
            <a:spLocks noGrp="1"/>
          </p:cNvSpPr>
          <p:nvPr>
            <p:ph type="body" sz="quarter" idx="14"/>
          </p:nvPr>
        </p:nvSpPr>
        <p:spPr>
          <a:xfrm>
            <a:off x="3121152" y="3584639"/>
            <a:ext cx="1392936" cy="2230437"/>
          </a:xfrm>
        </p:spPr>
        <p:txBody>
          <a:bodyPr>
            <a:normAutofit/>
          </a:bodyPr>
          <a:lstStyle>
            <a:lvl1pPr marL="0" indent="0" algn="ctr">
              <a:lnSpc>
                <a:spcPct val="120000"/>
              </a:lnSpc>
              <a:buNone/>
              <a:defRPr sz="140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68" name="Text Placeholder 65">
            <a:extLst>
              <a:ext uri="{FF2B5EF4-FFF2-40B4-BE49-F238E27FC236}">
                <a16:creationId xmlns:a16="http://schemas.microsoft.com/office/drawing/2014/main" id="{100DEEEC-44E2-D144-B19C-AEA5FCA70A40}"/>
              </a:ext>
            </a:extLst>
          </p:cNvPr>
          <p:cNvSpPr>
            <a:spLocks noGrp="1"/>
          </p:cNvSpPr>
          <p:nvPr>
            <p:ph type="body" sz="quarter" idx="15"/>
          </p:nvPr>
        </p:nvSpPr>
        <p:spPr>
          <a:xfrm>
            <a:off x="5400000" y="3584639"/>
            <a:ext cx="1392936" cy="2230437"/>
          </a:xfrm>
        </p:spPr>
        <p:txBody>
          <a:bodyPr>
            <a:normAutofit/>
          </a:bodyPr>
          <a:lstStyle>
            <a:lvl1pPr marL="0" indent="0" algn="ctr">
              <a:lnSpc>
                <a:spcPct val="120000"/>
              </a:lnSpc>
              <a:buNone/>
              <a:defRPr sz="140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69" name="Text Placeholder 65">
            <a:extLst>
              <a:ext uri="{FF2B5EF4-FFF2-40B4-BE49-F238E27FC236}">
                <a16:creationId xmlns:a16="http://schemas.microsoft.com/office/drawing/2014/main" id="{297C7C02-A46F-C945-8AB3-DDB7C6E050C9}"/>
              </a:ext>
            </a:extLst>
          </p:cNvPr>
          <p:cNvSpPr>
            <a:spLocks noGrp="1"/>
          </p:cNvSpPr>
          <p:nvPr>
            <p:ph type="body" sz="quarter" idx="16"/>
          </p:nvPr>
        </p:nvSpPr>
        <p:spPr>
          <a:xfrm>
            <a:off x="7687056" y="3584639"/>
            <a:ext cx="1392936" cy="2230437"/>
          </a:xfrm>
        </p:spPr>
        <p:txBody>
          <a:bodyPr>
            <a:normAutofit/>
          </a:bodyPr>
          <a:lstStyle>
            <a:lvl1pPr marL="0" indent="0" algn="ctr">
              <a:lnSpc>
                <a:spcPct val="120000"/>
              </a:lnSpc>
              <a:buNone/>
              <a:defRPr sz="140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70" name="Text Placeholder 65">
            <a:extLst>
              <a:ext uri="{FF2B5EF4-FFF2-40B4-BE49-F238E27FC236}">
                <a16:creationId xmlns:a16="http://schemas.microsoft.com/office/drawing/2014/main" id="{9751C841-E7B9-834A-A248-71DD9ED661BF}"/>
              </a:ext>
            </a:extLst>
          </p:cNvPr>
          <p:cNvSpPr>
            <a:spLocks noGrp="1"/>
          </p:cNvSpPr>
          <p:nvPr>
            <p:ph type="body" sz="quarter" idx="17"/>
          </p:nvPr>
        </p:nvSpPr>
        <p:spPr>
          <a:xfrm>
            <a:off x="9970008" y="3584639"/>
            <a:ext cx="1392936" cy="2230437"/>
          </a:xfrm>
        </p:spPr>
        <p:txBody>
          <a:bodyPr>
            <a:normAutofit/>
          </a:bodyPr>
          <a:lstStyle>
            <a:lvl1pPr marL="0" indent="0" algn="ctr">
              <a:lnSpc>
                <a:spcPct val="120000"/>
              </a:lnSpc>
              <a:buNone/>
              <a:defRPr sz="140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3" name="Picture Placeholder 7">
            <a:extLst>
              <a:ext uri="{FF2B5EF4-FFF2-40B4-BE49-F238E27FC236}">
                <a16:creationId xmlns:a16="http://schemas.microsoft.com/office/drawing/2014/main" id="{BB93D496-A494-A20F-A39A-3F20AECACE38}"/>
              </a:ext>
            </a:extLst>
          </p:cNvPr>
          <p:cNvSpPr>
            <a:spLocks noGrp="1"/>
          </p:cNvSpPr>
          <p:nvPr>
            <p:ph type="pic" sz="quarter" idx="18"/>
          </p:nvPr>
        </p:nvSpPr>
        <p:spPr>
          <a:xfrm>
            <a:off x="842683" y="2095665"/>
            <a:ext cx="1388454" cy="1315750"/>
          </a:xfrm>
          <a:noFill/>
        </p:spPr>
        <p:txBody>
          <a:bodyPr anchor="ctr" anchorCtr="0">
            <a:normAutofit/>
          </a:bodyPr>
          <a:lstStyle>
            <a:lvl1pPr marL="0" indent="0" algn="ctr">
              <a:buNone/>
              <a:defRPr sz="1400"/>
            </a:lvl1pPr>
          </a:lstStyle>
          <a:p>
            <a:r>
              <a:rPr lang="en-US"/>
              <a:t>Click icon to add picture</a:t>
            </a:r>
            <a:endParaRPr lang="en-GB" dirty="0"/>
          </a:p>
        </p:txBody>
      </p:sp>
      <p:sp>
        <p:nvSpPr>
          <p:cNvPr id="4" name="Picture Placeholder 7">
            <a:extLst>
              <a:ext uri="{FF2B5EF4-FFF2-40B4-BE49-F238E27FC236}">
                <a16:creationId xmlns:a16="http://schemas.microsoft.com/office/drawing/2014/main" id="{3B85AF07-C004-6A57-4C02-9EA7EBF321D7}"/>
              </a:ext>
            </a:extLst>
          </p:cNvPr>
          <p:cNvSpPr>
            <a:spLocks noGrp="1"/>
          </p:cNvSpPr>
          <p:nvPr>
            <p:ph type="pic" sz="quarter" idx="19"/>
          </p:nvPr>
        </p:nvSpPr>
        <p:spPr>
          <a:xfrm>
            <a:off x="3121200" y="2095665"/>
            <a:ext cx="1388454" cy="1315750"/>
          </a:xfrm>
          <a:noFill/>
        </p:spPr>
        <p:txBody>
          <a:bodyPr anchor="ctr" anchorCtr="0">
            <a:normAutofit/>
          </a:bodyPr>
          <a:lstStyle>
            <a:lvl1pPr marL="0" indent="0" algn="ctr">
              <a:buNone/>
              <a:defRPr sz="1400"/>
            </a:lvl1pPr>
          </a:lstStyle>
          <a:p>
            <a:r>
              <a:rPr lang="en-US"/>
              <a:t>Click icon to add picture</a:t>
            </a:r>
            <a:endParaRPr lang="en-GB" dirty="0"/>
          </a:p>
        </p:txBody>
      </p:sp>
      <p:sp>
        <p:nvSpPr>
          <p:cNvPr id="5" name="Picture Placeholder 7">
            <a:extLst>
              <a:ext uri="{FF2B5EF4-FFF2-40B4-BE49-F238E27FC236}">
                <a16:creationId xmlns:a16="http://schemas.microsoft.com/office/drawing/2014/main" id="{D4B84C66-8554-C2F3-0E9F-9B8B49427D9D}"/>
              </a:ext>
            </a:extLst>
          </p:cNvPr>
          <p:cNvSpPr>
            <a:spLocks noGrp="1"/>
          </p:cNvSpPr>
          <p:nvPr>
            <p:ph type="pic" sz="quarter" idx="20"/>
          </p:nvPr>
        </p:nvSpPr>
        <p:spPr>
          <a:xfrm>
            <a:off x="5400000" y="2095665"/>
            <a:ext cx="1388454" cy="1315750"/>
          </a:xfrm>
          <a:noFill/>
        </p:spPr>
        <p:txBody>
          <a:bodyPr anchor="ctr" anchorCtr="0">
            <a:normAutofit/>
          </a:bodyPr>
          <a:lstStyle>
            <a:lvl1pPr marL="0" indent="0" algn="ctr">
              <a:buNone/>
              <a:defRPr sz="1400"/>
            </a:lvl1pPr>
          </a:lstStyle>
          <a:p>
            <a:r>
              <a:rPr lang="en-US"/>
              <a:t>Click icon to add picture</a:t>
            </a:r>
            <a:endParaRPr lang="en-GB"/>
          </a:p>
        </p:txBody>
      </p:sp>
      <p:sp>
        <p:nvSpPr>
          <p:cNvPr id="72" name="Picture Placeholder 7">
            <a:extLst>
              <a:ext uri="{FF2B5EF4-FFF2-40B4-BE49-F238E27FC236}">
                <a16:creationId xmlns:a16="http://schemas.microsoft.com/office/drawing/2014/main" id="{F1EC64B8-3D1E-CA8D-E64C-7629D88452E9}"/>
              </a:ext>
            </a:extLst>
          </p:cNvPr>
          <p:cNvSpPr>
            <a:spLocks noGrp="1"/>
          </p:cNvSpPr>
          <p:nvPr>
            <p:ph type="pic" sz="quarter" idx="21"/>
          </p:nvPr>
        </p:nvSpPr>
        <p:spPr>
          <a:xfrm>
            <a:off x="7686000" y="2095665"/>
            <a:ext cx="1388454" cy="1315750"/>
          </a:xfrm>
          <a:noFill/>
        </p:spPr>
        <p:txBody>
          <a:bodyPr anchor="ctr" anchorCtr="0">
            <a:normAutofit/>
          </a:bodyPr>
          <a:lstStyle>
            <a:lvl1pPr marL="0" indent="0" algn="ctr">
              <a:buNone/>
              <a:defRPr sz="1400"/>
            </a:lvl1pPr>
          </a:lstStyle>
          <a:p>
            <a:r>
              <a:rPr lang="en-US"/>
              <a:t>Click icon to add picture</a:t>
            </a:r>
            <a:endParaRPr lang="en-GB" dirty="0"/>
          </a:p>
        </p:txBody>
      </p:sp>
      <p:sp>
        <p:nvSpPr>
          <p:cNvPr id="73" name="Picture Placeholder 7">
            <a:extLst>
              <a:ext uri="{FF2B5EF4-FFF2-40B4-BE49-F238E27FC236}">
                <a16:creationId xmlns:a16="http://schemas.microsoft.com/office/drawing/2014/main" id="{1E42E2C6-EC6B-C0D2-CF33-B1A174C0BA31}"/>
              </a:ext>
            </a:extLst>
          </p:cNvPr>
          <p:cNvSpPr>
            <a:spLocks noGrp="1"/>
          </p:cNvSpPr>
          <p:nvPr>
            <p:ph type="pic" sz="quarter" idx="22"/>
          </p:nvPr>
        </p:nvSpPr>
        <p:spPr>
          <a:xfrm>
            <a:off x="9968400" y="2095665"/>
            <a:ext cx="1388454" cy="1315750"/>
          </a:xfrm>
          <a:noFill/>
        </p:spPr>
        <p:txBody>
          <a:bodyPr anchor="ctr" anchorCtr="0">
            <a:normAutofit/>
          </a:bodyPr>
          <a:lstStyle>
            <a:lvl1pPr marL="0" indent="0" algn="ctr">
              <a:buNone/>
              <a:defRPr sz="1400"/>
            </a:lvl1pPr>
          </a:lstStyle>
          <a:p>
            <a:r>
              <a:rPr lang="en-US"/>
              <a:t>Click icon to add picture</a:t>
            </a:r>
            <a:endParaRPr lang="en-GB" dirty="0"/>
          </a:p>
        </p:txBody>
      </p:sp>
      <p:sp>
        <p:nvSpPr>
          <p:cNvPr id="74" name="Otsikko 73">
            <a:extLst>
              <a:ext uri="{FF2B5EF4-FFF2-40B4-BE49-F238E27FC236}">
                <a16:creationId xmlns:a16="http://schemas.microsoft.com/office/drawing/2014/main" id="{3FB7BCD7-795C-4715-89E0-3583488B71A2}"/>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1982023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uvatekstillinen sisältö">
    <p:bg>
      <p:bgPr>
        <a:solidFill>
          <a:srgbClr val="D2E5E5"/>
        </a:solidFill>
        <a:effectLst/>
      </p:bgPr>
    </p:bg>
    <p:spTree>
      <p:nvGrpSpPr>
        <p:cNvPr id="1" name=""/>
        <p:cNvGrpSpPr/>
        <p:nvPr/>
      </p:nvGrpSpPr>
      <p:grpSpPr>
        <a:xfrm>
          <a:off x="0" y="0"/>
          <a:ext cx="0" cy="0"/>
          <a:chOff x="0" y="0"/>
          <a:chExt cx="0" cy="0"/>
        </a:xfrm>
      </p:grpSpPr>
      <p:sp>
        <p:nvSpPr>
          <p:cNvPr id="9" name="Sisällön paikkamerkki 8">
            <a:extLst>
              <a:ext uri="{FF2B5EF4-FFF2-40B4-BE49-F238E27FC236}">
                <a16:creationId xmlns:a16="http://schemas.microsoft.com/office/drawing/2014/main" id="{C415E512-0DAA-1E16-CAD1-C65177FA7895}"/>
              </a:ext>
            </a:extLst>
          </p:cNvPr>
          <p:cNvSpPr>
            <a:spLocks noGrp="1"/>
          </p:cNvSpPr>
          <p:nvPr>
            <p:ph sz="quarter" idx="13"/>
          </p:nvPr>
        </p:nvSpPr>
        <p:spPr>
          <a:xfrm>
            <a:off x="838200" y="3069981"/>
            <a:ext cx="4938713" cy="2960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 name="Text Placeholder 2">
            <a:extLst>
              <a:ext uri="{FF2B5EF4-FFF2-40B4-BE49-F238E27FC236}">
                <a16:creationId xmlns:a16="http://schemas.microsoft.com/office/drawing/2014/main" id="{B19A7C7F-7E2C-4822-8A75-567729D48879}"/>
              </a:ext>
            </a:extLst>
          </p:cNvPr>
          <p:cNvSpPr>
            <a:spLocks noGrp="1"/>
          </p:cNvSpPr>
          <p:nvPr>
            <p:ph type="body" idx="1"/>
          </p:nvPr>
        </p:nvSpPr>
        <p:spPr>
          <a:xfrm>
            <a:off x="839789" y="2412645"/>
            <a:ext cx="4939220" cy="482974"/>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62A4D8-343A-40BA-86CD-D2A942E2BE7D}"/>
              </a:ext>
            </a:extLst>
          </p:cNvPr>
          <p:cNvSpPr>
            <a:spLocks noGrp="1"/>
          </p:cNvSpPr>
          <p:nvPr>
            <p:ph sz="quarter" idx="4"/>
          </p:nvPr>
        </p:nvSpPr>
        <p:spPr>
          <a:xfrm>
            <a:off x="6412992" y="2163653"/>
            <a:ext cx="4942395" cy="4026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Date Placeholder 9">
            <a:extLst>
              <a:ext uri="{FF2B5EF4-FFF2-40B4-BE49-F238E27FC236}">
                <a16:creationId xmlns:a16="http://schemas.microsoft.com/office/drawing/2014/main" id="{1BCC5004-A6A4-4500-AFF0-CDD18A87B8FD}"/>
              </a:ext>
            </a:extLst>
          </p:cNvPr>
          <p:cNvSpPr>
            <a:spLocks noGrp="1"/>
          </p:cNvSpPr>
          <p:nvPr>
            <p:ph type="dt" sz="half" idx="10"/>
          </p:nvPr>
        </p:nvSpPr>
        <p:spPr/>
        <p:txBody>
          <a:bodyPr/>
          <a:lstStyle/>
          <a:p>
            <a:fld id="{A4AA9002-6C95-4E3A-B2FB-A53DB82022F2}" type="datetime1">
              <a:rPr lang="fi-FI" smtClean="0"/>
              <a:t>20.12.2024</a:t>
            </a:fld>
            <a:endParaRPr lang="fi-FI"/>
          </a:p>
        </p:txBody>
      </p:sp>
      <p:sp>
        <p:nvSpPr>
          <p:cNvPr id="11" name="Footer Placeholder 10">
            <a:extLst>
              <a:ext uri="{FF2B5EF4-FFF2-40B4-BE49-F238E27FC236}">
                <a16:creationId xmlns:a16="http://schemas.microsoft.com/office/drawing/2014/main" id="{35CE7664-4B3E-4F1F-B79B-1383A08E4039}"/>
              </a:ext>
            </a:extLst>
          </p:cNvPr>
          <p:cNvSpPr>
            <a:spLocks noGrp="1"/>
          </p:cNvSpPr>
          <p:nvPr>
            <p:ph type="ftr" sz="quarter" idx="11"/>
          </p:nvPr>
        </p:nvSpPr>
        <p:spPr/>
        <p:txBody>
          <a:bodyPr/>
          <a:lstStyle/>
          <a:p>
            <a:endParaRPr lang="fi-FI"/>
          </a:p>
        </p:txBody>
      </p:sp>
      <p:sp>
        <p:nvSpPr>
          <p:cNvPr id="12" name="Slide Number Placeholder 11">
            <a:extLst>
              <a:ext uri="{FF2B5EF4-FFF2-40B4-BE49-F238E27FC236}">
                <a16:creationId xmlns:a16="http://schemas.microsoft.com/office/drawing/2014/main" id="{488D4CFF-3433-47C5-9FF9-C5F00BFFEF74}"/>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5" name="object 3">
            <a:extLst>
              <a:ext uri="{FF2B5EF4-FFF2-40B4-BE49-F238E27FC236}">
                <a16:creationId xmlns:a16="http://schemas.microsoft.com/office/drawing/2014/main" id="{68A46543-9264-4946-8CC7-C6E659917A86}"/>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6" name="object 3">
            <a:extLst>
              <a:ext uri="{FF2B5EF4-FFF2-40B4-BE49-F238E27FC236}">
                <a16:creationId xmlns:a16="http://schemas.microsoft.com/office/drawing/2014/main" id="{CD18C644-2960-C044-9DC8-A3B3AA6FE717}"/>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2" name="Otsikko 1">
            <a:extLst>
              <a:ext uri="{FF2B5EF4-FFF2-40B4-BE49-F238E27FC236}">
                <a16:creationId xmlns:a16="http://schemas.microsoft.com/office/drawing/2014/main" id="{BC27D6E6-1CCD-0DFB-CAB7-AEF8D86FA8C9}"/>
              </a:ext>
            </a:extLst>
          </p:cNvPr>
          <p:cNvSpPr>
            <a:spLocks noGrp="1"/>
          </p:cNvSpPr>
          <p:nvPr>
            <p:ph type="title"/>
          </p:nvPr>
        </p:nvSpPr>
        <p:spPr/>
        <p:txBody>
          <a:bodyPr/>
          <a:lstStyle/>
          <a:p>
            <a:r>
              <a:rPr lang="en-US"/>
              <a:t>Click to edit Master title style</a:t>
            </a:r>
            <a:endParaRPr lang="fi-FI"/>
          </a:p>
        </p:txBody>
      </p:sp>
      <p:sp>
        <p:nvSpPr>
          <p:cNvPr id="8" name="object 7">
            <a:extLst>
              <a:ext uri="{FF2B5EF4-FFF2-40B4-BE49-F238E27FC236}">
                <a16:creationId xmlns:a16="http://schemas.microsoft.com/office/drawing/2014/main" id="{369494B0-15CF-2E83-E090-5A066F78073F}"/>
              </a:ext>
            </a:extLst>
          </p:cNvPr>
          <p:cNvSpPr/>
          <p:nvPr userDrawn="1"/>
        </p:nvSpPr>
        <p:spPr>
          <a:xfrm>
            <a:off x="6096000" y="2524260"/>
            <a:ext cx="0" cy="3060000"/>
          </a:xfrm>
          <a:custGeom>
            <a:avLst/>
            <a:gdLst/>
            <a:ahLst/>
            <a:cxnLst/>
            <a:rect l="l" t="t" r="r" b="b"/>
            <a:pathLst>
              <a:path h="2946400">
                <a:moveTo>
                  <a:pt x="0" y="0"/>
                </a:moveTo>
                <a:lnTo>
                  <a:pt x="0" y="2946400"/>
                </a:lnTo>
              </a:path>
            </a:pathLst>
          </a:custGeom>
          <a:ln w="6350">
            <a:solidFill>
              <a:srgbClr val="0F5064"/>
            </a:solidFill>
          </a:ln>
        </p:spPr>
        <p:txBody>
          <a:bodyPr wrap="square" lIns="0" tIns="0" rIns="0" bIns="0" rtlCol="0"/>
          <a:lstStyle/>
          <a:p>
            <a:endParaRPr/>
          </a:p>
        </p:txBody>
      </p:sp>
    </p:spTree>
    <p:extLst>
      <p:ext uri="{BB962C8B-B14F-4D97-AF65-F5344CB8AC3E}">
        <p14:creationId xmlns:p14="http://schemas.microsoft.com/office/powerpoint/2010/main" val="2147914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vatekstillinen sisältö 2">
    <p:bg>
      <p:bgPr>
        <a:solidFill>
          <a:srgbClr val="D2E5E5"/>
        </a:solidFill>
        <a:effectLst/>
      </p:bgPr>
    </p:bg>
    <p:spTree>
      <p:nvGrpSpPr>
        <p:cNvPr id="1" name=""/>
        <p:cNvGrpSpPr/>
        <p:nvPr/>
      </p:nvGrpSpPr>
      <p:grpSpPr>
        <a:xfrm>
          <a:off x="0" y="0"/>
          <a:ext cx="0" cy="0"/>
          <a:chOff x="0" y="0"/>
          <a:chExt cx="0" cy="0"/>
        </a:xfrm>
      </p:grpSpPr>
      <p:sp>
        <p:nvSpPr>
          <p:cNvPr id="9" name="Sisällön paikkamerkki 8">
            <a:extLst>
              <a:ext uri="{FF2B5EF4-FFF2-40B4-BE49-F238E27FC236}">
                <a16:creationId xmlns:a16="http://schemas.microsoft.com/office/drawing/2014/main" id="{C415E512-0DAA-1E16-CAD1-C65177FA7895}"/>
              </a:ext>
            </a:extLst>
          </p:cNvPr>
          <p:cNvSpPr>
            <a:spLocks noGrp="1"/>
          </p:cNvSpPr>
          <p:nvPr>
            <p:ph sz="quarter" idx="13"/>
          </p:nvPr>
        </p:nvSpPr>
        <p:spPr>
          <a:xfrm>
            <a:off x="6411406" y="3069981"/>
            <a:ext cx="4938713" cy="2960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 name="Text Placeholder 2">
            <a:extLst>
              <a:ext uri="{FF2B5EF4-FFF2-40B4-BE49-F238E27FC236}">
                <a16:creationId xmlns:a16="http://schemas.microsoft.com/office/drawing/2014/main" id="{B19A7C7F-7E2C-4822-8A75-567729D48879}"/>
              </a:ext>
            </a:extLst>
          </p:cNvPr>
          <p:cNvSpPr>
            <a:spLocks noGrp="1"/>
          </p:cNvSpPr>
          <p:nvPr>
            <p:ph type="body" idx="1"/>
          </p:nvPr>
        </p:nvSpPr>
        <p:spPr>
          <a:xfrm>
            <a:off x="6412995" y="2412645"/>
            <a:ext cx="4939220" cy="482974"/>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62A4D8-343A-40BA-86CD-D2A942E2BE7D}"/>
              </a:ext>
            </a:extLst>
          </p:cNvPr>
          <p:cNvSpPr>
            <a:spLocks noGrp="1"/>
          </p:cNvSpPr>
          <p:nvPr>
            <p:ph sz="quarter" idx="4"/>
          </p:nvPr>
        </p:nvSpPr>
        <p:spPr>
          <a:xfrm>
            <a:off x="838200" y="2163653"/>
            <a:ext cx="4942395" cy="40260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Date Placeholder 9">
            <a:extLst>
              <a:ext uri="{FF2B5EF4-FFF2-40B4-BE49-F238E27FC236}">
                <a16:creationId xmlns:a16="http://schemas.microsoft.com/office/drawing/2014/main" id="{1BCC5004-A6A4-4500-AFF0-CDD18A87B8FD}"/>
              </a:ext>
            </a:extLst>
          </p:cNvPr>
          <p:cNvSpPr>
            <a:spLocks noGrp="1"/>
          </p:cNvSpPr>
          <p:nvPr>
            <p:ph type="dt" sz="half" idx="10"/>
          </p:nvPr>
        </p:nvSpPr>
        <p:spPr/>
        <p:txBody>
          <a:bodyPr/>
          <a:lstStyle/>
          <a:p>
            <a:fld id="{C17194EC-EB5A-4ECA-811E-461A3E6D9E27}" type="datetime1">
              <a:rPr lang="fi-FI" smtClean="0"/>
              <a:t>20.12.2024</a:t>
            </a:fld>
            <a:endParaRPr lang="fi-FI"/>
          </a:p>
        </p:txBody>
      </p:sp>
      <p:sp>
        <p:nvSpPr>
          <p:cNvPr id="11" name="Footer Placeholder 10">
            <a:extLst>
              <a:ext uri="{FF2B5EF4-FFF2-40B4-BE49-F238E27FC236}">
                <a16:creationId xmlns:a16="http://schemas.microsoft.com/office/drawing/2014/main" id="{35CE7664-4B3E-4F1F-B79B-1383A08E4039}"/>
              </a:ext>
            </a:extLst>
          </p:cNvPr>
          <p:cNvSpPr>
            <a:spLocks noGrp="1"/>
          </p:cNvSpPr>
          <p:nvPr>
            <p:ph type="ftr" sz="quarter" idx="11"/>
          </p:nvPr>
        </p:nvSpPr>
        <p:spPr/>
        <p:txBody>
          <a:bodyPr/>
          <a:lstStyle/>
          <a:p>
            <a:endParaRPr lang="fi-FI"/>
          </a:p>
        </p:txBody>
      </p:sp>
      <p:sp>
        <p:nvSpPr>
          <p:cNvPr id="12" name="Slide Number Placeholder 11">
            <a:extLst>
              <a:ext uri="{FF2B5EF4-FFF2-40B4-BE49-F238E27FC236}">
                <a16:creationId xmlns:a16="http://schemas.microsoft.com/office/drawing/2014/main" id="{488D4CFF-3433-47C5-9FF9-C5F00BFFEF74}"/>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5" name="object 3">
            <a:extLst>
              <a:ext uri="{FF2B5EF4-FFF2-40B4-BE49-F238E27FC236}">
                <a16:creationId xmlns:a16="http://schemas.microsoft.com/office/drawing/2014/main" id="{68A46543-9264-4946-8CC7-C6E659917A86}"/>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6" name="object 3">
            <a:extLst>
              <a:ext uri="{FF2B5EF4-FFF2-40B4-BE49-F238E27FC236}">
                <a16:creationId xmlns:a16="http://schemas.microsoft.com/office/drawing/2014/main" id="{CD18C644-2960-C044-9DC8-A3B3AA6FE717}"/>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2" name="Otsikko 1">
            <a:extLst>
              <a:ext uri="{FF2B5EF4-FFF2-40B4-BE49-F238E27FC236}">
                <a16:creationId xmlns:a16="http://schemas.microsoft.com/office/drawing/2014/main" id="{BC27D6E6-1CCD-0DFB-CAB7-AEF8D86FA8C9}"/>
              </a:ext>
            </a:extLst>
          </p:cNvPr>
          <p:cNvSpPr>
            <a:spLocks noGrp="1"/>
          </p:cNvSpPr>
          <p:nvPr>
            <p:ph type="title"/>
          </p:nvPr>
        </p:nvSpPr>
        <p:spPr/>
        <p:txBody>
          <a:bodyPr/>
          <a:lstStyle/>
          <a:p>
            <a:r>
              <a:rPr lang="en-US"/>
              <a:t>Click to edit Master title style</a:t>
            </a:r>
            <a:endParaRPr lang="fi-FI"/>
          </a:p>
        </p:txBody>
      </p:sp>
      <p:sp>
        <p:nvSpPr>
          <p:cNvPr id="8" name="object 7">
            <a:extLst>
              <a:ext uri="{FF2B5EF4-FFF2-40B4-BE49-F238E27FC236}">
                <a16:creationId xmlns:a16="http://schemas.microsoft.com/office/drawing/2014/main" id="{369494B0-15CF-2E83-E090-5A066F78073F}"/>
              </a:ext>
            </a:extLst>
          </p:cNvPr>
          <p:cNvSpPr/>
          <p:nvPr userDrawn="1"/>
        </p:nvSpPr>
        <p:spPr>
          <a:xfrm>
            <a:off x="6096000" y="2524260"/>
            <a:ext cx="0" cy="3060000"/>
          </a:xfrm>
          <a:custGeom>
            <a:avLst/>
            <a:gdLst/>
            <a:ahLst/>
            <a:cxnLst/>
            <a:rect l="l" t="t" r="r" b="b"/>
            <a:pathLst>
              <a:path h="2946400">
                <a:moveTo>
                  <a:pt x="0" y="0"/>
                </a:moveTo>
                <a:lnTo>
                  <a:pt x="0" y="2946400"/>
                </a:lnTo>
              </a:path>
            </a:pathLst>
          </a:custGeom>
          <a:ln w="6350">
            <a:solidFill>
              <a:srgbClr val="0F5064"/>
            </a:solidFill>
          </a:ln>
        </p:spPr>
        <p:txBody>
          <a:bodyPr wrap="square" lIns="0" tIns="0" rIns="0" bIns="0" rtlCol="0"/>
          <a:lstStyle/>
          <a:p>
            <a:endParaRPr/>
          </a:p>
        </p:txBody>
      </p:sp>
    </p:spTree>
    <p:extLst>
      <p:ext uri="{BB962C8B-B14F-4D97-AF65-F5344CB8AC3E}">
        <p14:creationId xmlns:p14="http://schemas.microsoft.com/office/powerpoint/2010/main" val="360041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uva taustall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object 4">
            <a:extLst>
              <a:ext uri="{FF2B5EF4-FFF2-40B4-BE49-F238E27FC236}">
                <a16:creationId xmlns:a16="http://schemas.microsoft.com/office/drawing/2014/main" id="{ED09E5A7-6FB3-BA49-86D3-A877483AA8F7}"/>
              </a:ext>
            </a:extLst>
          </p:cNvPr>
          <p:cNvSpPr/>
          <p:nvPr userDrawn="1"/>
        </p:nvSpPr>
        <p:spPr>
          <a:xfrm>
            <a:off x="826100" y="6200637"/>
            <a:ext cx="10541635" cy="0"/>
          </a:xfrm>
          <a:custGeom>
            <a:avLst/>
            <a:gdLst/>
            <a:ahLst/>
            <a:cxnLst/>
            <a:rect l="l" t="t" r="r" b="b"/>
            <a:pathLst>
              <a:path w="10541635">
                <a:moveTo>
                  <a:pt x="0" y="0"/>
                </a:moveTo>
                <a:lnTo>
                  <a:pt x="10541596" y="0"/>
                </a:lnTo>
              </a:path>
            </a:pathLst>
          </a:custGeom>
          <a:ln w="6070">
            <a:solidFill>
              <a:srgbClr val="FFFFFF"/>
            </a:solidFill>
          </a:ln>
        </p:spPr>
        <p:txBody>
          <a:bodyPr wrap="square" lIns="0" tIns="0" rIns="0" bIns="0" rtlCol="0"/>
          <a:lstStyle/>
          <a:p>
            <a:endParaRPr/>
          </a:p>
        </p:txBody>
      </p:sp>
      <p:sp>
        <p:nvSpPr>
          <p:cNvPr id="11" name="object 9">
            <a:extLst>
              <a:ext uri="{FF2B5EF4-FFF2-40B4-BE49-F238E27FC236}">
                <a16:creationId xmlns:a16="http://schemas.microsoft.com/office/drawing/2014/main" id="{A0B644F1-D39E-DE47-A9BB-E3DD23234114}"/>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FFFFFF"/>
            </a:solidFill>
          </a:ln>
        </p:spPr>
        <p:txBody>
          <a:bodyPr wrap="square" lIns="0" tIns="0" rIns="0" bIns="0" rtlCol="0"/>
          <a:lstStyle/>
          <a:p>
            <a:endParaRP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bg1"/>
                </a:solidFill>
              </a:defRPr>
            </a:lvl1pPr>
          </a:lstStyle>
          <a:p>
            <a:fld id="{9D3FA7E4-56E1-4896-8813-D7B1F3875FF9}" type="datetime1">
              <a:rPr lang="fi-FI" smtClean="0"/>
              <a:t>20.12.2024</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grpSp>
        <p:nvGrpSpPr>
          <p:cNvPr id="18" name="Group 17">
            <a:extLst>
              <a:ext uri="{FF2B5EF4-FFF2-40B4-BE49-F238E27FC236}">
                <a16:creationId xmlns:a16="http://schemas.microsoft.com/office/drawing/2014/main" id="{6EB9E195-E976-C543-9AD8-1BDCCECD19C9}"/>
              </a:ext>
            </a:extLst>
          </p:cNvPr>
          <p:cNvGrpSpPr/>
          <p:nvPr userDrawn="1"/>
        </p:nvGrpSpPr>
        <p:grpSpPr>
          <a:xfrm>
            <a:off x="10778253" y="257537"/>
            <a:ext cx="762501" cy="234056"/>
            <a:chOff x="10778253" y="257537"/>
            <a:chExt cx="762501" cy="234056"/>
          </a:xfrm>
        </p:grpSpPr>
        <p:sp>
          <p:nvSpPr>
            <p:cNvPr id="3" name="Freeform 2">
              <a:extLst>
                <a:ext uri="{FF2B5EF4-FFF2-40B4-BE49-F238E27FC236}">
                  <a16:creationId xmlns:a16="http://schemas.microsoft.com/office/drawing/2014/main" id="{1E6B5068-9F63-024C-86A7-9009A0E1B56F}"/>
                </a:ext>
              </a:extLst>
            </p:cNvPr>
            <p:cNvSpPr/>
            <p:nvPr/>
          </p:nvSpPr>
          <p:spPr>
            <a:xfrm>
              <a:off x="11466166" y="412333"/>
              <a:ext cx="74588" cy="74196"/>
            </a:xfrm>
            <a:custGeom>
              <a:avLst/>
              <a:gdLst>
                <a:gd name="connsiteX0" fmla="*/ 74588 w 74588"/>
                <a:gd name="connsiteY0" fmla="*/ 37098 h 74196"/>
                <a:gd name="connsiteX1" fmla="*/ 37294 w 74588"/>
                <a:gd name="connsiteY1" fmla="*/ 74197 h 74196"/>
                <a:gd name="connsiteX2" fmla="*/ 0 w 74588"/>
                <a:gd name="connsiteY2" fmla="*/ 37098 h 74196"/>
                <a:gd name="connsiteX3" fmla="*/ 37294 w 74588"/>
                <a:gd name="connsiteY3" fmla="*/ 0 h 74196"/>
                <a:gd name="connsiteX4" fmla="*/ 74588 w 74588"/>
                <a:gd name="connsiteY4" fmla="*/ 37098 h 7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88" h="74196">
                  <a:moveTo>
                    <a:pt x="74588" y="37098"/>
                  </a:moveTo>
                  <a:cubicBezTo>
                    <a:pt x="74588" y="57590"/>
                    <a:pt x="57887" y="74197"/>
                    <a:pt x="37294" y="74197"/>
                  </a:cubicBezTo>
                  <a:cubicBezTo>
                    <a:pt x="16695" y="74197"/>
                    <a:pt x="0" y="57583"/>
                    <a:pt x="0" y="37098"/>
                  </a:cubicBezTo>
                  <a:cubicBezTo>
                    <a:pt x="0" y="16607"/>
                    <a:pt x="16695" y="0"/>
                    <a:pt x="37294" y="0"/>
                  </a:cubicBezTo>
                  <a:cubicBezTo>
                    <a:pt x="57894" y="0"/>
                    <a:pt x="74588" y="16614"/>
                    <a:pt x="74588" y="37098"/>
                  </a:cubicBezTo>
                  <a:close/>
                </a:path>
              </a:pathLst>
            </a:custGeom>
            <a:solidFill>
              <a:srgbClr val="EB5C18"/>
            </a:solidFill>
            <a:ln w="690" cap="flat">
              <a:noFill/>
              <a:prstDash val="solid"/>
              <a:miter/>
            </a:ln>
          </p:spPr>
          <p:txBody>
            <a:bodyPr rtlCol="0" anchor="ctr"/>
            <a:lstStyle/>
            <a:p>
              <a:endParaRPr lang="fi-FI"/>
            </a:p>
          </p:txBody>
        </p:sp>
        <p:sp>
          <p:nvSpPr>
            <p:cNvPr id="4" name="Freeform 3">
              <a:extLst>
                <a:ext uri="{FF2B5EF4-FFF2-40B4-BE49-F238E27FC236}">
                  <a16:creationId xmlns:a16="http://schemas.microsoft.com/office/drawing/2014/main" id="{E7F78416-3D0B-F84F-BCB0-407C2C7B713B}"/>
                </a:ext>
              </a:extLst>
            </p:cNvPr>
            <p:cNvSpPr/>
            <p:nvPr/>
          </p:nvSpPr>
          <p:spPr>
            <a:xfrm>
              <a:off x="10778253" y="261551"/>
              <a:ext cx="143023" cy="226007"/>
            </a:xfrm>
            <a:custGeom>
              <a:avLst/>
              <a:gdLst>
                <a:gd name="connsiteX0" fmla="*/ 127880 w 143023"/>
                <a:gd name="connsiteY0" fmla="*/ 128485 h 226007"/>
                <a:gd name="connsiteX1" fmla="*/ 127880 w 143023"/>
                <a:gd name="connsiteY1" fmla="*/ 103568 h 226007"/>
                <a:gd name="connsiteX2" fmla="*/ 125769 w 143023"/>
                <a:gd name="connsiteY2" fmla="*/ 101468 h 226007"/>
                <a:gd name="connsiteX3" fmla="*/ 37184 w 143023"/>
                <a:gd name="connsiteY3" fmla="*/ 101468 h 226007"/>
                <a:gd name="connsiteX4" fmla="*/ 35073 w 143023"/>
                <a:gd name="connsiteY4" fmla="*/ 101468 h 226007"/>
                <a:gd name="connsiteX5" fmla="*/ 32962 w 143023"/>
                <a:gd name="connsiteY5" fmla="*/ 99368 h 226007"/>
                <a:gd name="connsiteX6" fmla="*/ 32962 w 143023"/>
                <a:gd name="connsiteY6" fmla="*/ 97268 h 226007"/>
                <a:gd name="connsiteX7" fmla="*/ 32962 w 143023"/>
                <a:gd name="connsiteY7" fmla="*/ 33317 h 226007"/>
                <a:gd name="connsiteX8" fmla="*/ 32962 w 143023"/>
                <a:gd name="connsiteY8" fmla="*/ 31217 h 226007"/>
                <a:gd name="connsiteX9" fmla="*/ 35073 w 143023"/>
                <a:gd name="connsiteY9" fmla="*/ 29117 h 226007"/>
                <a:gd name="connsiteX10" fmla="*/ 37184 w 143023"/>
                <a:gd name="connsiteY10" fmla="*/ 29117 h 226007"/>
                <a:gd name="connsiteX11" fmla="*/ 140912 w 143023"/>
                <a:gd name="connsiteY11" fmla="*/ 29117 h 226007"/>
                <a:gd name="connsiteX12" fmla="*/ 143023 w 143023"/>
                <a:gd name="connsiteY12" fmla="*/ 27017 h 226007"/>
                <a:gd name="connsiteX13" fmla="*/ 143023 w 143023"/>
                <a:gd name="connsiteY13" fmla="*/ 2100 h 226007"/>
                <a:gd name="connsiteX14" fmla="*/ 140912 w 143023"/>
                <a:gd name="connsiteY14" fmla="*/ 0 h 226007"/>
                <a:gd name="connsiteX15" fmla="*/ 2104 w 143023"/>
                <a:gd name="connsiteY15" fmla="*/ 0 h 226007"/>
                <a:gd name="connsiteX16" fmla="*/ 0 w 143023"/>
                <a:gd name="connsiteY16" fmla="*/ 2045 h 226007"/>
                <a:gd name="connsiteX17" fmla="*/ 0 w 143023"/>
                <a:gd name="connsiteY17" fmla="*/ 223962 h 226007"/>
                <a:gd name="connsiteX18" fmla="*/ 2104 w 143023"/>
                <a:gd name="connsiteY18" fmla="*/ 226007 h 226007"/>
                <a:gd name="connsiteX19" fmla="*/ 30851 w 143023"/>
                <a:gd name="connsiteY19" fmla="*/ 226007 h 226007"/>
                <a:gd name="connsiteX20" fmla="*/ 32962 w 143023"/>
                <a:gd name="connsiteY20" fmla="*/ 223908 h 226007"/>
                <a:gd name="connsiteX21" fmla="*/ 32962 w 143023"/>
                <a:gd name="connsiteY21" fmla="*/ 134764 h 226007"/>
                <a:gd name="connsiteX22" fmla="*/ 32962 w 143023"/>
                <a:gd name="connsiteY22" fmla="*/ 132665 h 226007"/>
                <a:gd name="connsiteX23" fmla="*/ 35073 w 143023"/>
                <a:gd name="connsiteY23" fmla="*/ 130565 h 226007"/>
                <a:gd name="connsiteX24" fmla="*/ 37184 w 143023"/>
                <a:gd name="connsiteY24" fmla="*/ 130565 h 226007"/>
                <a:gd name="connsiteX25" fmla="*/ 125769 w 143023"/>
                <a:gd name="connsiteY25" fmla="*/ 130565 h 226007"/>
                <a:gd name="connsiteX26" fmla="*/ 127880 w 143023"/>
                <a:gd name="connsiteY26" fmla="*/ 128465 h 2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023" h="226007">
                  <a:moveTo>
                    <a:pt x="127880" y="128485"/>
                  </a:moveTo>
                  <a:lnTo>
                    <a:pt x="127880" y="103568"/>
                  </a:lnTo>
                  <a:cubicBezTo>
                    <a:pt x="127880" y="102408"/>
                    <a:pt x="126935" y="101468"/>
                    <a:pt x="125769" y="101468"/>
                  </a:cubicBezTo>
                  <a:lnTo>
                    <a:pt x="37184" y="101468"/>
                  </a:lnTo>
                  <a:lnTo>
                    <a:pt x="35073" y="101468"/>
                  </a:lnTo>
                  <a:cubicBezTo>
                    <a:pt x="33907" y="101468"/>
                    <a:pt x="32962" y="100528"/>
                    <a:pt x="32962" y="99368"/>
                  </a:cubicBezTo>
                  <a:lnTo>
                    <a:pt x="32962" y="97268"/>
                  </a:lnTo>
                  <a:lnTo>
                    <a:pt x="32962" y="33317"/>
                  </a:lnTo>
                  <a:lnTo>
                    <a:pt x="32962" y="31217"/>
                  </a:lnTo>
                  <a:cubicBezTo>
                    <a:pt x="32962" y="30057"/>
                    <a:pt x="33907" y="29117"/>
                    <a:pt x="35073" y="29117"/>
                  </a:cubicBezTo>
                  <a:lnTo>
                    <a:pt x="37184" y="29117"/>
                  </a:lnTo>
                  <a:lnTo>
                    <a:pt x="140912" y="29117"/>
                  </a:lnTo>
                  <a:cubicBezTo>
                    <a:pt x="142078" y="29117"/>
                    <a:pt x="143023" y="28177"/>
                    <a:pt x="143023" y="27017"/>
                  </a:cubicBezTo>
                  <a:lnTo>
                    <a:pt x="143023" y="2100"/>
                  </a:lnTo>
                  <a:cubicBezTo>
                    <a:pt x="143023" y="940"/>
                    <a:pt x="142078" y="0"/>
                    <a:pt x="140912" y="0"/>
                  </a:cubicBezTo>
                  <a:lnTo>
                    <a:pt x="2104" y="0"/>
                  </a:lnTo>
                  <a:cubicBezTo>
                    <a:pt x="959" y="0"/>
                    <a:pt x="28" y="913"/>
                    <a:pt x="0" y="2045"/>
                  </a:cubicBezTo>
                  <a:lnTo>
                    <a:pt x="0" y="223962"/>
                  </a:lnTo>
                  <a:cubicBezTo>
                    <a:pt x="28" y="225095"/>
                    <a:pt x="959" y="226007"/>
                    <a:pt x="2104" y="226007"/>
                  </a:cubicBezTo>
                  <a:lnTo>
                    <a:pt x="30851" y="226007"/>
                  </a:lnTo>
                  <a:cubicBezTo>
                    <a:pt x="32017" y="226007"/>
                    <a:pt x="32962" y="225067"/>
                    <a:pt x="32962" y="223908"/>
                  </a:cubicBezTo>
                  <a:lnTo>
                    <a:pt x="32962" y="134764"/>
                  </a:lnTo>
                  <a:lnTo>
                    <a:pt x="32962" y="132665"/>
                  </a:lnTo>
                  <a:cubicBezTo>
                    <a:pt x="32962" y="131505"/>
                    <a:pt x="33907" y="130565"/>
                    <a:pt x="35073" y="130565"/>
                  </a:cubicBezTo>
                  <a:lnTo>
                    <a:pt x="37184" y="130565"/>
                  </a:lnTo>
                  <a:lnTo>
                    <a:pt x="125769" y="130565"/>
                  </a:lnTo>
                  <a:cubicBezTo>
                    <a:pt x="126935" y="130565"/>
                    <a:pt x="127880" y="129625"/>
                    <a:pt x="127880" y="128465"/>
                  </a:cubicBezTo>
                  <a:close/>
                </a:path>
              </a:pathLst>
            </a:custGeom>
            <a:solidFill>
              <a:schemeClr val="bg1"/>
            </a:solidFill>
            <a:ln w="690" cap="flat">
              <a:noFill/>
              <a:prstDash val="solid"/>
              <a:miter/>
            </a:ln>
          </p:spPr>
          <p:txBody>
            <a:bodyPr rtlCol="0" anchor="ctr"/>
            <a:lstStyle/>
            <a:p>
              <a:endParaRPr lang="fi-FI"/>
            </a:p>
          </p:txBody>
        </p:sp>
        <p:sp>
          <p:nvSpPr>
            <p:cNvPr id="5" name="Freeform 4">
              <a:extLst>
                <a:ext uri="{FF2B5EF4-FFF2-40B4-BE49-F238E27FC236}">
                  <a16:creationId xmlns:a16="http://schemas.microsoft.com/office/drawing/2014/main" id="{CA87B765-0FB3-1243-B5DD-FF865F1B16AE}"/>
                </a:ext>
              </a:extLst>
            </p:cNvPr>
            <p:cNvSpPr/>
            <p:nvPr/>
          </p:nvSpPr>
          <p:spPr>
            <a:xfrm>
              <a:off x="10952623" y="257537"/>
              <a:ext cx="205297" cy="234029"/>
            </a:xfrm>
            <a:custGeom>
              <a:avLst/>
              <a:gdLst>
                <a:gd name="connsiteX0" fmla="*/ 116974 w 205297"/>
                <a:gd name="connsiteY0" fmla="*/ 204267 h 234029"/>
                <a:gd name="connsiteX1" fmla="*/ 58066 w 205297"/>
                <a:gd name="connsiteY1" fmla="*/ 178581 h 234029"/>
                <a:gd name="connsiteX2" fmla="*/ 34997 w 205297"/>
                <a:gd name="connsiteY2" fmla="*/ 117025 h 234029"/>
                <a:gd name="connsiteX3" fmla="*/ 34997 w 205297"/>
                <a:gd name="connsiteY3" fmla="*/ 116359 h 234029"/>
                <a:gd name="connsiteX4" fmla="*/ 58163 w 205297"/>
                <a:gd name="connsiteY4" fmla="*/ 55119 h 234029"/>
                <a:gd name="connsiteX5" fmla="*/ 116636 w 205297"/>
                <a:gd name="connsiteY5" fmla="*/ 29790 h 234029"/>
                <a:gd name="connsiteX6" fmla="*/ 180973 w 205297"/>
                <a:gd name="connsiteY6" fmla="*/ 55455 h 234029"/>
                <a:gd name="connsiteX7" fmla="*/ 183932 w 205297"/>
                <a:gd name="connsiteY7" fmla="*/ 55249 h 234029"/>
                <a:gd name="connsiteX8" fmla="*/ 202338 w 205297"/>
                <a:gd name="connsiteY8" fmla="*/ 34161 h 234029"/>
                <a:gd name="connsiteX9" fmla="*/ 202165 w 205297"/>
                <a:gd name="connsiteY9" fmla="*/ 31224 h 234029"/>
                <a:gd name="connsiteX10" fmla="*/ 116967 w 205297"/>
                <a:gd name="connsiteY10" fmla="*/ 0 h 234029"/>
                <a:gd name="connsiteX11" fmla="*/ 32769 w 205297"/>
                <a:gd name="connsiteY11" fmla="*/ 34340 h 234029"/>
                <a:gd name="connsiteX12" fmla="*/ 0 w 205297"/>
                <a:gd name="connsiteY12" fmla="*/ 117018 h 234029"/>
                <a:gd name="connsiteX13" fmla="*/ 0 w 205297"/>
                <a:gd name="connsiteY13" fmla="*/ 117684 h 234029"/>
                <a:gd name="connsiteX14" fmla="*/ 32838 w 205297"/>
                <a:gd name="connsiteY14" fmla="*/ 200266 h 234029"/>
                <a:gd name="connsiteX15" fmla="*/ 115615 w 205297"/>
                <a:gd name="connsiteY15" fmla="*/ 234030 h 234029"/>
                <a:gd name="connsiteX16" fmla="*/ 205297 w 205297"/>
                <a:gd name="connsiteY16" fmla="*/ 196719 h 234029"/>
                <a:gd name="connsiteX17" fmla="*/ 204180 w 205297"/>
                <a:gd name="connsiteY17" fmla="*/ 195593 h 234029"/>
                <a:gd name="connsiteX18" fmla="*/ 185878 w 205297"/>
                <a:gd name="connsiteY18" fmla="*/ 177154 h 234029"/>
                <a:gd name="connsiteX19" fmla="*/ 182987 w 205297"/>
                <a:gd name="connsiteY19" fmla="*/ 177078 h 234029"/>
                <a:gd name="connsiteX20" fmla="*/ 116967 w 205297"/>
                <a:gd name="connsiteY20" fmla="*/ 204253 h 23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297" h="234029">
                  <a:moveTo>
                    <a:pt x="116974" y="204267"/>
                  </a:moveTo>
                  <a:cubicBezTo>
                    <a:pt x="94194" y="204267"/>
                    <a:pt x="73278" y="195147"/>
                    <a:pt x="58066" y="178581"/>
                  </a:cubicBezTo>
                  <a:cubicBezTo>
                    <a:pt x="43193" y="162386"/>
                    <a:pt x="34997" y="140522"/>
                    <a:pt x="34997" y="117025"/>
                  </a:cubicBezTo>
                  <a:lnTo>
                    <a:pt x="34997" y="116359"/>
                  </a:lnTo>
                  <a:cubicBezTo>
                    <a:pt x="34997" y="92952"/>
                    <a:pt x="43227" y="71205"/>
                    <a:pt x="58163" y="55119"/>
                  </a:cubicBezTo>
                  <a:cubicBezTo>
                    <a:pt x="73340" y="38786"/>
                    <a:pt x="94105" y="29790"/>
                    <a:pt x="116636" y="29790"/>
                  </a:cubicBezTo>
                  <a:cubicBezTo>
                    <a:pt x="140243" y="29790"/>
                    <a:pt x="159780" y="37524"/>
                    <a:pt x="180973" y="55455"/>
                  </a:cubicBezTo>
                  <a:cubicBezTo>
                    <a:pt x="181856" y="56203"/>
                    <a:pt x="183173" y="56121"/>
                    <a:pt x="183932" y="55249"/>
                  </a:cubicBezTo>
                  <a:lnTo>
                    <a:pt x="202338" y="34161"/>
                  </a:lnTo>
                  <a:cubicBezTo>
                    <a:pt x="203090" y="33297"/>
                    <a:pt x="203021" y="31986"/>
                    <a:pt x="202165" y="31224"/>
                  </a:cubicBezTo>
                  <a:cubicBezTo>
                    <a:pt x="184174" y="15166"/>
                    <a:pt x="159573" y="0"/>
                    <a:pt x="116967" y="0"/>
                  </a:cubicBezTo>
                  <a:cubicBezTo>
                    <a:pt x="84253" y="0"/>
                    <a:pt x="54355" y="12195"/>
                    <a:pt x="32769" y="34340"/>
                  </a:cubicBezTo>
                  <a:cubicBezTo>
                    <a:pt x="11638" y="56025"/>
                    <a:pt x="0" y="85382"/>
                    <a:pt x="0" y="117018"/>
                  </a:cubicBezTo>
                  <a:lnTo>
                    <a:pt x="0" y="117684"/>
                  </a:lnTo>
                  <a:cubicBezTo>
                    <a:pt x="0" y="149375"/>
                    <a:pt x="11659" y="178705"/>
                    <a:pt x="32838" y="200266"/>
                  </a:cubicBezTo>
                  <a:cubicBezTo>
                    <a:pt x="54223" y="222041"/>
                    <a:pt x="83626" y="234030"/>
                    <a:pt x="115615" y="234030"/>
                  </a:cubicBezTo>
                  <a:cubicBezTo>
                    <a:pt x="152440" y="234030"/>
                    <a:pt x="178703" y="223173"/>
                    <a:pt x="205297" y="196719"/>
                  </a:cubicBezTo>
                  <a:cubicBezTo>
                    <a:pt x="204945" y="196369"/>
                    <a:pt x="204573" y="195991"/>
                    <a:pt x="204180" y="195593"/>
                  </a:cubicBezTo>
                  <a:cubicBezTo>
                    <a:pt x="199240" y="190618"/>
                    <a:pt x="190907" y="182218"/>
                    <a:pt x="185878" y="177154"/>
                  </a:cubicBezTo>
                  <a:cubicBezTo>
                    <a:pt x="185091" y="176358"/>
                    <a:pt x="183829" y="176337"/>
                    <a:pt x="182987" y="177078"/>
                  </a:cubicBezTo>
                  <a:cubicBezTo>
                    <a:pt x="164292" y="193548"/>
                    <a:pt x="145279" y="204253"/>
                    <a:pt x="116967" y="204253"/>
                  </a:cubicBezTo>
                  <a:close/>
                </a:path>
              </a:pathLst>
            </a:custGeom>
            <a:solidFill>
              <a:schemeClr val="bg1"/>
            </a:solidFill>
            <a:ln w="690" cap="flat">
              <a:noFill/>
              <a:prstDash val="solid"/>
              <a:miter/>
            </a:ln>
          </p:spPr>
          <p:txBody>
            <a:bodyPr rtlCol="0" anchor="ctr"/>
            <a:lstStyle/>
            <a:p>
              <a:endParaRPr lang="fi-FI"/>
            </a:p>
          </p:txBody>
        </p:sp>
        <p:sp>
          <p:nvSpPr>
            <p:cNvPr id="17" name="Freeform 16">
              <a:extLst>
                <a:ext uri="{FF2B5EF4-FFF2-40B4-BE49-F238E27FC236}">
                  <a16:creationId xmlns:a16="http://schemas.microsoft.com/office/drawing/2014/main" id="{537D5E0E-25E2-734B-A0C0-2575972EF124}"/>
                </a:ext>
              </a:extLst>
            </p:cNvPr>
            <p:cNvSpPr/>
            <p:nvPr/>
          </p:nvSpPr>
          <p:spPr>
            <a:xfrm>
              <a:off x="11185812" y="257550"/>
              <a:ext cx="212051" cy="234043"/>
            </a:xfrm>
            <a:custGeom>
              <a:avLst/>
              <a:gdLst>
                <a:gd name="connsiteX0" fmla="*/ 178310 w 212051"/>
                <a:gd name="connsiteY0" fmla="*/ 135252 h 234043"/>
                <a:gd name="connsiteX1" fmla="*/ 180421 w 212051"/>
                <a:gd name="connsiteY1" fmla="*/ 137352 h 234043"/>
                <a:gd name="connsiteX2" fmla="*/ 180421 w 212051"/>
                <a:gd name="connsiteY2" fmla="*/ 139452 h 234043"/>
                <a:gd name="connsiteX3" fmla="*/ 180421 w 212051"/>
                <a:gd name="connsiteY3" fmla="*/ 182987 h 234043"/>
                <a:gd name="connsiteX4" fmla="*/ 180421 w 212051"/>
                <a:gd name="connsiteY4" fmla="*/ 185094 h 234043"/>
                <a:gd name="connsiteX5" fmla="*/ 178724 w 212051"/>
                <a:gd name="connsiteY5" fmla="*/ 186356 h 234043"/>
                <a:gd name="connsiteX6" fmla="*/ 119312 w 212051"/>
                <a:gd name="connsiteY6" fmla="*/ 204933 h 234043"/>
                <a:gd name="connsiteX7" fmla="*/ 34983 w 212051"/>
                <a:gd name="connsiteY7" fmla="*/ 117018 h 234043"/>
                <a:gd name="connsiteX8" fmla="*/ 34983 w 212051"/>
                <a:gd name="connsiteY8" fmla="*/ 116353 h 234043"/>
                <a:gd name="connsiteX9" fmla="*/ 58004 w 212051"/>
                <a:gd name="connsiteY9" fmla="*/ 55517 h 234043"/>
                <a:gd name="connsiteX10" fmla="*/ 115622 w 212051"/>
                <a:gd name="connsiteY10" fmla="*/ 29776 h 234043"/>
                <a:gd name="connsiteX11" fmla="*/ 179434 w 212051"/>
                <a:gd name="connsiteY11" fmla="*/ 51626 h 234043"/>
                <a:gd name="connsiteX12" fmla="*/ 182345 w 212051"/>
                <a:gd name="connsiteY12" fmla="*/ 51331 h 234043"/>
                <a:gd name="connsiteX13" fmla="*/ 200489 w 212051"/>
                <a:gd name="connsiteY13" fmla="*/ 29810 h 234043"/>
                <a:gd name="connsiteX14" fmla="*/ 200178 w 212051"/>
                <a:gd name="connsiteY14" fmla="*/ 26798 h 234043"/>
                <a:gd name="connsiteX15" fmla="*/ 117698 w 212051"/>
                <a:gd name="connsiteY15" fmla="*/ 0 h 234043"/>
                <a:gd name="connsiteX16" fmla="*/ 117084 w 212051"/>
                <a:gd name="connsiteY16" fmla="*/ 0 h 234043"/>
                <a:gd name="connsiteX17" fmla="*/ 32941 w 212051"/>
                <a:gd name="connsiteY17" fmla="*/ 34717 h 234043"/>
                <a:gd name="connsiteX18" fmla="*/ 0 w 212051"/>
                <a:gd name="connsiteY18" fmla="*/ 117018 h 234043"/>
                <a:gd name="connsiteX19" fmla="*/ 0 w 212051"/>
                <a:gd name="connsiteY19" fmla="*/ 117691 h 234043"/>
                <a:gd name="connsiteX20" fmla="*/ 32244 w 212051"/>
                <a:gd name="connsiteY20" fmla="*/ 200637 h 234043"/>
                <a:gd name="connsiteX21" fmla="*/ 117981 w 212051"/>
                <a:gd name="connsiteY21" fmla="*/ 234043 h 234043"/>
                <a:gd name="connsiteX22" fmla="*/ 211292 w 212051"/>
                <a:gd name="connsiteY22" fmla="*/ 200417 h 234043"/>
                <a:gd name="connsiteX23" fmla="*/ 212051 w 212051"/>
                <a:gd name="connsiteY23" fmla="*/ 198798 h 234043"/>
                <a:gd name="connsiteX24" fmla="*/ 212051 w 212051"/>
                <a:gd name="connsiteY24" fmla="*/ 109593 h 234043"/>
                <a:gd name="connsiteX25" fmla="*/ 209940 w 212051"/>
                <a:gd name="connsiteY25" fmla="*/ 107493 h 234043"/>
                <a:gd name="connsiteX26" fmla="*/ 122286 w 212051"/>
                <a:gd name="connsiteY26" fmla="*/ 107493 h 234043"/>
                <a:gd name="connsiteX27" fmla="*/ 120175 w 212051"/>
                <a:gd name="connsiteY27" fmla="*/ 109593 h 234043"/>
                <a:gd name="connsiteX28" fmla="*/ 120175 w 212051"/>
                <a:gd name="connsiteY28" fmla="*/ 133166 h 234043"/>
                <a:gd name="connsiteX29" fmla="*/ 122286 w 212051"/>
                <a:gd name="connsiteY29" fmla="*/ 135265 h 234043"/>
                <a:gd name="connsiteX30" fmla="*/ 176212 w 212051"/>
                <a:gd name="connsiteY30" fmla="*/ 135265 h 234043"/>
                <a:gd name="connsiteX31" fmla="*/ 178323 w 212051"/>
                <a:gd name="connsiteY31" fmla="*/ 135265 h 2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2051" h="234043">
                  <a:moveTo>
                    <a:pt x="178310" y="135252"/>
                  </a:moveTo>
                  <a:cubicBezTo>
                    <a:pt x="179476" y="135252"/>
                    <a:pt x="180421" y="136192"/>
                    <a:pt x="180421" y="137352"/>
                  </a:cubicBezTo>
                  <a:lnTo>
                    <a:pt x="180421" y="139452"/>
                  </a:lnTo>
                  <a:lnTo>
                    <a:pt x="180421" y="182987"/>
                  </a:lnTo>
                  <a:lnTo>
                    <a:pt x="180421" y="185094"/>
                  </a:lnTo>
                  <a:lnTo>
                    <a:pt x="178724" y="186356"/>
                  </a:lnTo>
                  <a:cubicBezTo>
                    <a:pt x="162546" y="198338"/>
                    <a:pt x="141443" y="204933"/>
                    <a:pt x="119312" y="204933"/>
                  </a:cubicBezTo>
                  <a:cubicBezTo>
                    <a:pt x="69663" y="204933"/>
                    <a:pt x="34983" y="168782"/>
                    <a:pt x="34983" y="117018"/>
                  </a:cubicBezTo>
                  <a:lnTo>
                    <a:pt x="34983" y="116353"/>
                  </a:lnTo>
                  <a:cubicBezTo>
                    <a:pt x="34983" y="93384"/>
                    <a:pt x="43151" y="71781"/>
                    <a:pt x="58004" y="55517"/>
                  </a:cubicBezTo>
                  <a:cubicBezTo>
                    <a:pt x="73146" y="38924"/>
                    <a:pt x="93608" y="29776"/>
                    <a:pt x="115622" y="29776"/>
                  </a:cubicBezTo>
                  <a:cubicBezTo>
                    <a:pt x="144127" y="29776"/>
                    <a:pt x="162298" y="38361"/>
                    <a:pt x="179434" y="51626"/>
                  </a:cubicBezTo>
                  <a:cubicBezTo>
                    <a:pt x="180331" y="52319"/>
                    <a:pt x="181614" y="52203"/>
                    <a:pt x="182345" y="51331"/>
                  </a:cubicBezTo>
                  <a:lnTo>
                    <a:pt x="200489" y="29810"/>
                  </a:lnTo>
                  <a:cubicBezTo>
                    <a:pt x="201255" y="28905"/>
                    <a:pt x="201117" y="27532"/>
                    <a:pt x="200178" y="26798"/>
                  </a:cubicBezTo>
                  <a:cubicBezTo>
                    <a:pt x="175978" y="7906"/>
                    <a:pt x="151584" y="62"/>
                    <a:pt x="117698" y="0"/>
                  </a:cubicBezTo>
                  <a:lnTo>
                    <a:pt x="117084" y="0"/>
                  </a:lnTo>
                  <a:cubicBezTo>
                    <a:pt x="84543" y="55"/>
                    <a:pt x="54672" y="12380"/>
                    <a:pt x="32941" y="34717"/>
                  </a:cubicBezTo>
                  <a:cubicBezTo>
                    <a:pt x="11700" y="56546"/>
                    <a:pt x="0" y="85774"/>
                    <a:pt x="0" y="117018"/>
                  </a:cubicBezTo>
                  <a:lnTo>
                    <a:pt x="0" y="117691"/>
                  </a:lnTo>
                  <a:cubicBezTo>
                    <a:pt x="0" y="150129"/>
                    <a:pt x="11452" y="179590"/>
                    <a:pt x="32244" y="200637"/>
                  </a:cubicBezTo>
                  <a:cubicBezTo>
                    <a:pt x="53830" y="222487"/>
                    <a:pt x="83474" y="234043"/>
                    <a:pt x="117981" y="234043"/>
                  </a:cubicBezTo>
                  <a:cubicBezTo>
                    <a:pt x="160759" y="234043"/>
                    <a:pt x="192024" y="216187"/>
                    <a:pt x="211292" y="200417"/>
                  </a:cubicBezTo>
                  <a:cubicBezTo>
                    <a:pt x="211782" y="200019"/>
                    <a:pt x="212051" y="199422"/>
                    <a:pt x="212051" y="198798"/>
                  </a:cubicBezTo>
                  <a:lnTo>
                    <a:pt x="212051" y="109593"/>
                  </a:lnTo>
                  <a:cubicBezTo>
                    <a:pt x="212051" y="108433"/>
                    <a:pt x="211113" y="107493"/>
                    <a:pt x="209940" y="107493"/>
                  </a:cubicBezTo>
                  <a:lnTo>
                    <a:pt x="122286" y="107493"/>
                  </a:lnTo>
                  <a:cubicBezTo>
                    <a:pt x="121120" y="107493"/>
                    <a:pt x="120175" y="108426"/>
                    <a:pt x="120175" y="109593"/>
                  </a:cubicBezTo>
                  <a:lnTo>
                    <a:pt x="120175" y="133166"/>
                  </a:lnTo>
                  <a:cubicBezTo>
                    <a:pt x="120175" y="134325"/>
                    <a:pt x="121120" y="135265"/>
                    <a:pt x="122286" y="135265"/>
                  </a:cubicBezTo>
                  <a:lnTo>
                    <a:pt x="176212" y="135265"/>
                  </a:lnTo>
                  <a:lnTo>
                    <a:pt x="178323" y="135265"/>
                  </a:lnTo>
                  <a:close/>
                </a:path>
              </a:pathLst>
            </a:custGeom>
            <a:solidFill>
              <a:schemeClr val="bg1"/>
            </a:solidFill>
            <a:ln w="690" cap="flat">
              <a:noFill/>
              <a:prstDash val="solid"/>
              <a:miter/>
            </a:ln>
          </p:spPr>
          <p:txBody>
            <a:bodyPr rtlCol="0" anchor="ctr"/>
            <a:lstStyle/>
            <a:p>
              <a:endParaRPr lang="fi-FI"/>
            </a:p>
          </p:txBody>
        </p:sp>
      </p:grpSp>
    </p:spTree>
    <p:extLst>
      <p:ext uri="{BB962C8B-B14F-4D97-AF65-F5344CB8AC3E}">
        <p14:creationId xmlns:p14="http://schemas.microsoft.com/office/powerpoint/2010/main" val="309569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va taustalla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object 4">
            <a:extLst>
              <a:ext uri="{FF2B5EF4-FFF2-40B4-BE49-F238E27FC236}">
                <a16:creationId xmlns:a16="http://schemas.microsoft.com/office/drawing/2014/main" id="{ED09E5A7-6FB3-BA49-86D3-A877483AA8F7}"/>
              </a:ext>
            </a:extLst>
          </p:cNvPr>
          <p:cNvSpPr/>
          <p:nvPr userDrawn="1"/>
        </p:nvSpPr>
        <p:spPr>
          <a:xfrm>
            <a:off x="826100" y="6200637"/>
            <a:ext cx="10541635" cy="0"/>
          </a:xfrm>
          <a:custGeom>
            <a:avLst/>
            <a:gdLst/>
            <a:ahLst/>
            <a:cxnLst/>
            <a:rect l="l" t="t" r="r" b="b"/>
            <a:pathLst>
              <a:path w="10541635">
                <a:moveTo>
                  <a:pt x="0" y="0"/>
                </a:moveTo>
                <a:lnTo>
                  <a:pt x="10541596" y="0"/>
                </a:lnTo>
              </a:path>
            </a:pathLst>
          </a:custGeom>
          <a:ln w="6070">
            <a:solidFill>
              <a:srgbClr val="FFFFFF"/>
            </a:solidFill>
          </a:ln>
        </p:spPr>
        <p:txBody>
          <a:bodyPr wrap="square" lIns="0" tIns="0" rIns="0" bIns="0" rtlCol="0"/>
          <a:lstStyle/>
          <a:p>
            <a:endParaRPr/>
          </a:p>
        </p:txBody>
      </p:sp>
      <p:sp>
        <p:nvSpPr>
          <p:cNvPr id="11" name="object 9">
            <a:extLst>
              <a:ext uri="{FF2B5EF4-FFF2-40B4-BE49-F238E27FC236}">
                <a16:creationId xmlns:a16="http://schemas.microsoft.com/office/drawing/2014/main" id="{A0B644F1-D39E-DE47-A9BB-E3DD23234114}"/>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FFFFFF"/>
            </a:solidFill>
          </a:ln>
        </p:spPr>
        <p:txBody>
          <a:bodyPr wrap="square" lIns="0" tIns="0" rIns="0" bIns="0" rtlCol="0"/>
          <a:lstStyle/>
          <a:p>
            <a:endParaRP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lvl1pPr>
              <a:defRPr>
                <a:solidFill>
                  <a:schemeClr val="bg1"/>
                </a:solidFill>
              </a:defRPr>
            </a:lvl1pPr>
          </a:lstStyle>
          <a:p>
            <a:fld id="{6F0AF494-4F5A-4695-BA9D-C36D05E23937}" type="datetime1">
              <a:rPr lang="fi-FI" smtClean="0"/>
              <a:t>20.12.2024</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grpSp>
        <p:nvGrpSpPr>
          <p:cNvPr id="18" name="Group 17">
            <a:extLst>
              <a:ext uri="{FF2B5EF4-FFF2-40B4-BE49-F238E27FC236}">
                <a16:creationId xmlns:a16="http://schemas.microsoft.com/office/drawing/2014/main" id="{6EB9E195-E976-C543-9AD8-1BDCCECD19C9}"/>
              </a:ext>
            </a:extLst>
          </p:cNvPr>
          <p:cNvGrpSpPr/>
          <p:nvPr userDrawn="1"/>
        </p:nvGrpSpPr>
        <p:grpSpPr>
          <a:xfrm>
            <a:off x="10778253" y="257537"/>
            <a:ext cx="762501" cy="234056"/>
            <a:chOff x="10778253" y="257537"/>
            <a:chExt cx="762501" cy="234056"/>
          </a:xfrm>
        </p:grpSpPr>
        <p:sp>
          <p:nvSpPr>
            <p:cNvPr id="3" name="Freeform 2">
              <a:extLst>
                <a:ext uri="{FF2B5EF4-FFF2-40B4-BE49-F238E27FC236}">
                  <a16:creationId xmlns:a16="http://schemas.microsoft.com/office/drawing/2014/main" id="{1E6B5068-9F63-024C-86A7-9009A0E1B56F}"/>
                </a:ext>
              </a:extLst>
            </p:cNvPr>
            <p:cNvSpPr/>
            <p:nvPr/>
          </p:nvSpPr>
          <p:spPr>
            <a:xfrm>
              <a:off x="11466166" y="412333"/>
              <a:ext cx="74588" cy="74196"/>
            </a:xfrm>
            <a:custGeom>
              <a:avLst/>
              <a:gdLst>
                <a:gd name="connsiteX0" fmla="*/ 74588 w 74588"/>
                <a:gd name="connsiteY0" fmla="*/ 37098 h 74196"/>
                <a:gd name="connsiteX1" fmla="*/ 37294 w 74588"/>
                <a:gd name="connsiteY1" fmla="*/ 74197 h 74196"/>
                <a:gd name="connsiteX2" fmla="*/ 0 w 74588"/>
                <a:gd name="connsiteY2" fmla="*/ 37098 h 74196"/>
                <a:gd name="connsiteX3" fmla="*/ 37294 w 74588"/>
                <a:gd name="connsiteY3" fmla="*/ 0 h 74196"/>
                <a:gd name="connsiteX4" fmla="*/ 74588 w 74588"/>
                <a:gd name="connsiteY4" fmla="*/ 37098 h 7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88" h="74196">
                  <a:moveTo>
                    <a:pt x="74588" y="37098"/>
                  </a:moveTo>
                  <a:cubicBezTo>
                    <a:pt x="74588" y="57590"/>
                    <a:pt x="57887" y="74197"/>
                    <a:pt x="37294" y="74197"/>
                  </a:cubicBezTo>
                  <a:cubicBezTo>
                    <a:pt x="16695" y="74197"/>
                    <a:pt x="0" y="57583"/>
                    <a:pt x="0" y="37098"/>
                  </a:cubicBezTo>
                  <a:cubicBezTo>
                    <a:pt x="0" y="16607"/>
                    <a:pt x="16695" y="0"/>
                    <a:pt x="37294" y="0"/>
                  </a:cubicBezTo>
                  <a:cubicBezTo>
                    <a:pt x="57894" y="0"/>
                    <a:pt x="74588" y="16614"/>
                    <a:pt x="74588" y="37098"/>
                  </a:cubicBezTo>
                  <a:close/>
                </a:path>
              </a:pathLst>
            </a:custGeom>
            <a:solidFill>
              <a:srgbClr val="EB5C18"/>
            </a:solidFill>
            <a:ln w="690" cap="flat">
              <a:noFill/>
              <a:prstDash val="solid"/>
              <a:miter/>
            </a:ln>
          </p:spPr>
          <p:txBody>
            <a:bodyPr rtlCol="0" anchor="ctr"/>
            <a:lstStyle/>
            <a:p>
              <a:endParaRPr lang="fi-FI"/>
            </a:p>
          </p:txBody>
        </p:sp>
        <p:sp>
          <p:nvSpPr>
            <p:cNvPr id="4" name="Freeform 3">
              <a:extLst>
                <a:ext uri="{FF2B5EF4-FFF2-40B4-BE49-F238E27FC236}">
                  <a16:creationId xmlns:a16="http://schemas.microsoft.com/office/drawing/2014/main" id="{E7F78416-3D0B-F84F-BCB0-407C2C7B713B}"/>
                </a:ext>
              </a:extLst>
            </p:cNvPr>
            <p:cNvSpPr/>
            <p:nvPr/>
          </p:nvSpPr>
          <p:spPr>
            <a:xfrm>
              <a:off x="10778253" y="261551"/>
              <a:ext cx="143023" cy="226007"/>
            </a:xfrm>
            <a:custGeom>
              <a:avLst/>
              <a:gdLst>
                <a:gd name="connsiteX0" fmla="*/ 127880 w 143023"/>
                <a:gd name="connsiteY0" fmla="*/ 128485 h 226007"/>
                <a:gd name="connsiteX1" fmla="*/ 127880 w 143023"/>
                <a:gd name="connsiteY1" fmla="*/ 103568 h 226007"/>
                <a:gd name="connsiteX2" fmla="*/ 125769 w 143023"/>
                <a:gd name="connsiteY2" fmla="*/ 101468 h 226007"/>
                <a:gd name="connsiteX3" fmla="*/ 37184 w 143023"/>
                <a:gd name="connsiteY3" fmla="*/ 101468 h 226007"/>
                <a:gd name="connsiteX4" fmla="*/ 35073 w 143023"/>
                <a:gd name="connsiteY4" fmla="*/ 101468 h 226007"/>
                <a:gd name="connsiteX5" fmla="*/ 32962 w 143023"/>
                <a:gd name="connsiteY5" fmla="*/ 99368 h 226007"/>
                <a:gd name="connsiteX6" fmla="*/ 32962 w 143023"/>
                <a:gd name="connsiteY6" fmla="*/ 97268 h 226007"/>
                <a:gd name="connsiteX7" fmla="*/ 32962 w 143023"/>
                <a:gd name="connsiteY7" fmla="*/ 33317 h 226007"/>
                <a:gd name="connsiteX8" fmla="*/ 32962 w 143023"/>
                <a:gd name="connsiteY8" fmla="*/ 31217 h 226007"/>
                <a:gd name="connsiteX9" fmla="*/ 35073 w 143023"/>
                <a:gd name="connsiteY9" fmla="*/ 29117 h 226007"/>
                <a:gd name="connsiteX10" fmla="*/ 37184 w 143023"/>
                <a:gd name="connsiteY10" fmla="*/ 29117 h 226007"/>
                <a:gd name="connsiteX11" fmla="*/ 140912 w 143023"/>
                <a:gd name="connsiteY11" fmla="*/ 29117 h 226007"/>
                <a:gd name="connsiteX12" fmla="*/ 143023 w 143023"/>
                <a:gd name="connsiteY12" fmla="*/ 27017 h 226007"/>
                <a:gd name="connsiteX13" fmla="*/ 143023 w 143023"/>
                <a:gd name="connsiteY13" fmla="*/ 2100 h 226007"/>
                <a:gd name="connsiteX14" fmla="*/ 140912 w 143023"/>
                <a:gd name="connsiteY14" fmla="*/ 0 h 226007"/>
                <a:gd name="connsiteX15" fmla="*/ 2104 w 143023"/>
                <a:gd name="connsiteY15" fmla="*/ 0 h 226007"/>
                <a:gd name="connsiteX16" fmla="*/ 0 w 143023"/>
                <a:gd name="connsiteY16" fmla="*/ 2045 h 226007"/>
                <a:gd name="connsiteX17" fmla="*/ 0 w 143023"/>
                <a:gd name="connsiteY17" fmla="*/ 223962 h 226007"/>
                <a:gd name="connsiteX18" fmla="*/ 2104 w 143023"/>
                <a:gd name="connsiteY18" fmla="*/ 226007 h 226007"/>
                <a:gd name="connsiteX19" fmla="*/ 30851 w 143023"/>
                <a:gd name="connsiteY19" fmla="*/ 226007 h 226007"/>
                <a:gd name="connsiteX20" fmla="*/ 32962 w 143023"/>
                <a:gd name="connsiteY20" fmla="*/ 223908 h 226007"/>
                <a:gd name="connsiteX21" fmla="*/ 32962 w 143023"/>
                <a:gd name="connsiteY21" fmla="*/ 134764 h 226007"/>
                <a:gd name="connsiteX22" fmla="*/ 32962 w 143023"/>
                <a:gd name="connsiteY22" fmla="*/ 132665 h 226007"/>
                <a:gd name="connsiteX23" fmla="*/ 35073 w 143023"/>
                <a:gd name="connsiteY23" fmla="*/ 130565 h 226007"/>
                <a:gd name="connsiteX24" fmla="*/ 37184 w 143023"/>
                <a:gd name="connsiteY24" fmla="*/ 130565 h 226007"/>
                <a:gd name="connsiteX25" fmla="*/ 125769 w 143023"/>
                <a:gd name="connsiteY25" fmla="*/ 130565 h 226007"/>
                <a:gd name="connsiteX26" fmla="*/ 127880 w 143023"/>
                <a:gd name="connsiteY26" fmla="*/ 128465 h 2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3023" h="226007">
                  <a:moveTo>
                    <a:pt x="127880" y="128485"/>
                  </a:moveTo>
                  <a:lnTo>
                    <a:pt x="127880" y="103568"/>
                  </a:lnTo>
                  <a:cubicBezTo>
                    <a:pt x="127880" y="102408"/>
                    <a:pt x="126935" y="101468"/>
                    <a:pt x="125769" y="101468"/>
                  </a:cubicBezTo>
                  <a:lnTo>
                    <a:pt x="37184" y="101468"/>
                  </a:lnTo>
                  <a:lnTo>
                    <a:pt x="35073" y="101468"/>
                  </a:lnTo>
                  <a:cubicBezTo>
                    <a:pt x="33907" y="101468"/>
                    <a:pt x="32962" y="100528"/>
                    <a:pt x="32962" y="99368"/>
                  </a:cubicBezTo>
                  <a:lnTo>
                    <a:pt x="32962" y="97268"/>
                  </a:lnTo>
                  <a:lnTo>
                    <a:pt x="32962" y="33317"/>
                  </a:lnTo>
                  <a:lnTo>
                    <a:pt x="32962" y="31217"/>
                  </a:lnTo>
                  <a:cubicBezTo>
                    <a:pt x="32962" y="30057"/>
                    <a:pt x="33907" y="29117"/>
                    <a:pt x="35073" y="29117"/>
                  </a:cubicBezTo>
                  <a:lnTo>
                    <a:pt x="37184" y="29117"/>
                  </a:lnTo>
                  <a:lnTo>
                    <a:pt x="140912" y="29117"/>
                  </a:lnTo>
                  <a:cubicBezTo>
                    <a:pt x="142078" y="29117"/>
                    <a:pt x="143023" y="28177"/>
                    <a:pt x="143023" y="27017"/>
                  </a:cubicBezTo>
                  <a:lnTo>
                    <a:pt x="143023" y="2100"/>
                  </a:lnTo>
                  <a:cubicBezTo>
                    <a:pt x="143023" y="940"/>
                    <a:pt x="142078" y="0"/>
                    <a:pt x="140912" y="0"/>
                  </a:cubicBezTo>
                  <a:lnTo>
                    <a:pt x="2104" y="0"/>
                  </a:lnTo>
                  <a:cubicBezTo>
                    <a:pt x="959" y="0"/>
                    <a:pt x="28" y="913"/>
                    <a:pt x="0" y="2045"/>
                  </a:cubicBezTo>
                  <a:lnTo>
                    <a:pt x="0" y="223962"/>
                  </a:lnTo>
                  <a:cubicBezTo>
                    <a:pt x="28" y="225095"/>
                    <a:pt x="959" y="226007"/>
                    <a:pt x="2104" y="226007"/>
                  </a:cubicBezTo>
                  <a:lnTo>
                    <a:pt x="30851" y="226007"/>
                  </a:lnTo>
                  <a:cubicBezTo>
                    <a:pt x="32017" y="226007"/>
                    <a:pt x="32962" y="225067"/>
                    <a:pt x="32962" y="223908"/>
                  </a:cubicBezTo>
                  <a:lnTo>
                    <a:pt x="32962" y="134764"/>
                  </a:lnTo>
                  <a:lnTo>
                    <a:pt x="32962" y="132665"/>
                  </a:lnTo>
                  <a:cubicBezTo>
                    <a:pt x="32962" y="131505"/>
                    <a:pt x="33907" y="130565"/>
                    <a:pt x="35073" y="130565"/>
                  </a:cubicBezTo>
                  <a:lnTo>
                    <a:pt x="37184" y="130565"/>
                  </a:lnTo>
                  <a:lnTo>
                    <a:pt x="125769" y="130565"/>
                  </a:lnTo>
                  <a:cubicBezTo>
                    <a:pt x="126935" y="130565"/>
                    <a:pt x="127880" y="129625"/>
                    <a:pt x="127880" y="128465"/>
                  </a:cubicBezTo>
                  <a:close/>
                </a:path>
              </a:pathLst>
            </a:custGeom>
            <a:solidFill>
              <a:schemeClr val="bg1"/>
            </a:solidFill>
            <a:ln w="690" cap="flat">
              <a:noFill/>
              <a:prstDash val="solid"/>
              <a:miter/>
            </a:ln>
          </p:spPr>
          <p:txBody>
            <a:bodyPr rtlCol="0" anchor="ctr"/>
            <a:lstStyle/>
            <a:p>
              <a:endParaRPr lang="fi-FI"/>
            </a:p>
          </p:txBody>
        </p:sp>
        <p:sp>
          <p:nvSpPr>
            <p:cNvPr id="5" name="Freeform 4">
              <a:extLst>
                <a:ext uri="{FF2B5EF4-FFF2-40B4-BE49-F238E27FC236}">
                  <a16:creationId xmlns:a16="http://schemas.microsoft.com/office/drawing/2014/main" id="{CA87B765-0FB3-1243-B5DD-FF865F1B16AE}"/>
                </a:ext>
              </a:extLst>
            </p:cNvPr>
            <p:cNvSpPr/>
            <p:nvPr/>
          </p:nvSpPr>
          <p:spPr>
            <a:xfrm>
              <a:off x="10952623" y="257537"/>
              <a:ext cx="205297" cy="234029"/>
            </a:xfrm>
            <a:custGeom>
              <a:avLst/>
              <a:gdLst>
                <a:gd name="connsiteX0" fmla="*/ 116974 w 205297"/>
                <a:gd name="connsiteY0" fmla="*/ 204267 h 234029"/>
                <a:gd name="connsiteX1" fmla="*/ 58066 w 205297"/>
                <a:gd name="connsiteY1" fmla="*/ 178581 h 234029"/>
                <a:gd name="connsiteX2" fmla="*/ 34997 w 205297"/>
                <a:gd name="connsiteY2" fmla="*/ 117025 h 234029"/>
                <a:gd name="connsiteX3" fmla="*/ 34997 w 205297"/>
                <a:gd name="connsiteY3" fmla="*/ 116359 h 234029"/>
                <a:gd name="connsiteX4" fmla="*/ 58163 w 205297"/>
                <a:gd name="connsiteY4" fmla="*/ 55119 h 234029"/>
                <a:gd name="connsiteX5" fmla="*/ 116636 w 205297"/>
                <a:gd name="connsiteY5" fmla="*/ 29790 h 234029"/>
                <a:gd name="connsiteX6" fmla="*/ 180973 w 205297"/>
                <a:gd name="connsiteY6" fmla="*/ 55455 h 234029"/>
                <a:gd name="connsiteX7" fmla="*/ 183932 w 205297"/>
                <a:gd name="connsiteY7" fmla="*/ 55249 h 234029"/>
                <a:gd name="connsiteX8" fmla="*/ 202338 w 205297"/>
                <a:gd name="connsiteY8" fmla="*/ 34161 h 234029"/>
                <a:gd name="connsiteX9" fmla="*/ 202165 w 205297"/>
                <a:gd name="connsiteY9" fmla="*/ 31224 h 234029"/>
                <a:gd name="connsiteX10" fmla="*/ 116967 w 205297"/>
                <a:gd name="connsiteY10" fmla="*/ 0 h 234029"/>
                <a:gd name="connsiteX11" fmla="*/ 32769 w 205297"/>
                <a:gd name="connsiteY11" fmla="*/ 34340 h 234029"/>
                <a:gd name="connsiteX12" fmla="*/ 0 w 205297"/>
                <a:gd name="connsiteY12" fmla="*/ 117018 h 234029"/>
                <a:gd name="connsiteX13" fmla="*/ 0 w 205297"/>
                <a:gd name="connsiteY13" fmla="*/ 117684 h 234029"/>
                <a:gd name="connsiteX14" fmla="*/ 32838 w 205297"/>
                <a:gd name="connsiteY14" fmla="*/ 200266 h 234029"/>
                <a:gd name="connsiteX15" fmla="*/ 115615 w 205297"/>
                <a:gd name="connsiteY15" fmla="*/ 234030 h 234029"/>
                <a:gd name="connsiteX16" fmla="*/ 205297 w 205297"/>
                <a:gd name="connsiteY16" fmla="*/ 196719 h 234029"/>
                <a:gd name="connsiteX17" fmla="*/ 204180 w 205297"/>
                <a:gd name="connsiteY17" fmla="*/ 195593 h 234029"/>
                <a:gd name="connsiteX18" fmla="*/ 185878 w 205297"/>
                <a:gd name="connsiteY18" fmla="*/ 177154 h 234029"/>
                <a:gd name="connsiteX19" fmla="*/ 182987 w 205297"/>
                <a:gd name="connsiteY19" fmla="*/ 177078 h 234029"/>
                <a:gd name="connsiteX20" fmla="*/ 116967 w 205297"/>
                <a:gd name="connsiteY20" fmla="*/ 204253 h 23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297" h="234029">
                  <a:moveTo>
                    <a:pt x="116974" y="204267"/>
                  </a:moveTo>
                  <a:cubicBezTo>
                    <a:pt x="94194" y="204267"/>
                    <a:pt x="73278" y="195147"/>
                    <a:pt x="58066" y="178581"/>
                  </a:cubicBezTo>
                  <a:cubicBezTo>
                    <a:pt x="43193" y="162386"/>
                    <a:pt x="34997" y="140522"/>
                    <a:pt x="34997" y="117025"/>
                  </a:cubicBezTo>
                  <a:lnTo>
                    <a:pt x="34997" y="116359"/>
                  </a:lnTo>
                  <a:cubicBezTo>
                    <a:pt x="34997" y="92952"/>
                    <a:pt x="43227" y="71205"/>
                    <a:pt x="58163" y="55119"/>
                  </a:cubicBezTo>
                  <a:cubicBezTo>
                    <a:pt x="73340" y="38786"/>
                    <a:pt x="94105" y="29790"/>
                    <a:pt x="116636" y="29790"/>
                  </a:cubicBezTo>
                  <a:cubicBezTo>
                    <a:pt x="140243" y="29790"/>
                    <a:pt x="159780" y="37524"/>
                    <a:pt x="180973" y="55455"/>
                  </a:cubicBezTo>
                  <a:cubicBezTo>
                    <a:pt x="181856" y="56203"/>
                    <a:pt x="183173" y="56121"/>
                    <a:pt x="183932" y="55249"/>
                  </a:cubicBezTo>
                  <a:lnTo>
                    <a:pt x="202338" y="34161"/>
                  </a:lnTo>
                  <a:cubicBezTo>
                    <a:pt x="203090" y="33297"/>
                    <a:pt x="203021" y="31986"/>
                    <a:pt x="202165" y="31224"/>
                  </a:cubicBezTo>
                  <a:cubicBezTo>
                    <a:pt x="184174" y="15166"/>
                    <a:pt x="159573" y="0"/>
                    <a:pt x="116967" y="0"/>
                  </a:cubicBezTo>
                  <a:cubicBezTo>
                    <a:pt x="84253" y="0"/>
                    <a:pt x="54355" y="12195"/>
                    <a:pt x="32769" y="34340"/>
                  </a:cubicBezTo>
                  <a:cubicBezTo>
                    <a:pt x="11638" y="56025"/>
                    <a:pt x="0" y="85382"/>
                    <a:pt x="0" y="117018"/>
                  </a:cubicBezTo>
                  <a:lnTo>
                    <a:pt x="0" y="117684"/>
                  </a:lnTo>
                  <a:cubicBezTo>
                    <a:pt x="0" y="149375"/>
                    <a:pt x="11659" y="178705"/>
                    <a:pt x="32838" y="200266"/>
                  </a:cubicBezTo>
                  <a:cubicBezTo>
                    <a:pt x="54223" y="222041"/>
                    <a:pt x="83626" y="234030"/>
                    <a:pt x="115615" y="234030"/>
                  </a:cubicBezTo>
                  <a:cubicBezTo>
                    <a:pt x="152440" y="234030"/>
                    <a:pt x="178703" y="223173"/>
                    <a:pt x="205297" y="196719"/>
                  </a:cubicBezTo>
                  <a:cubicBezTo>
                    <a:pt x="204945" y="196369"/>
                    <a:pt x="204573" y="195991"/>
                    <a:pt x="204180" y="195593"/>
                  </a:cubicBezTo>
                  <a:cubicBezTo>
                    <a:pt x="199240" y="190618"/>
                    <a:pt x="190907" y="182218"/>
                    <a:pt x="185878" y="177154"/>
                  </a:cubicBezTo>
                  <a:cubicBezTo>
                    <a:pt x="185091" y="176358"/>
                    <a:pt x="183829" y="176337"/>
                    <a:pt x="182987" y="177078"/>
                  </a:cubicBezTo>
                  <a:cubicBezTo>
                    <a:pt x="164292" y="193548"/>
                    <a:pt x="145279" y="204253"/>
                    <a:pt x="116967" y="204253"/>
                  </a:cubicBezTo>
                  <a:close/>
                </a:path>
              </a:pathLst>
            </a:custGeom>
            <a:solidFill>
              <a:schemeClr val="bg1"/>
            </a:solidFill>
            <a:ln w="690" cap="flat">
              <a:noFill/>
              <a:prstDash val="solid"/>
              <a:miter/>
            </a:ln>
          </p:spPr>
          <p:txBody>
            <a:bodyPr rtlCol="0" anchor="ctr"/>
            <a:lstStyle/>
            <a:p>
              <a:endParaRPr lang="fi-FI"/>
            </a:p>
          </p:txBody>
        </p:sp>
        <p:sp>
          <p:nvSpPr>
            <p:cNvPr id="17" name="Freeform 16">
              <a:extLst>
                <a:ext uri="{FF2B5EF4-FFF2-40B4-BE49-F238E27FC236}">
                  <a16:creationId xmlns:a16="http://schemas.microsoft.com/office/drawing/2014/main" id="{537D5E0E-25E2-734B-A0C0-2575972EF124}"/>
                </a:ext>
              </a:extLst>
            </p:cNvPr>
            <p:cNvSpPr/>
            <p:nvPr/>
          </p:nvSpPr>
          <p:spPr>
            <a:xfrm>
              <a:off x="11185812" y="257550"/>
              <a:ext cx="212051" cy="234043"/>
            </a:xfrm>
            <a:custGeom>
              <a:avLst/>
              <a:gdLst>
                <a:gd name="connsiteX0" fmla="*/ 178310 w 212051"/>
                <a:gd name="connsiteY0" fmla="*/ 135252 h 234043"/>
                <a:gd name="connsiteX1" fmla="*/ 180421 w 212051"/>
                <a:gd name="connsiteY1" fmla="*/ 137352 h 234043"/>
                <a:gd name="connsiteX2" fmla="*/ 180421 w 212051"/>
                <a:gd name="connsiteY2" fmla="*/ 139452 h 234043"/>
                <a:gd name="connsiteX3" fmla="*/ 180421 w 212051"/>
                <a:gd name="connsiteY3" fmla="*/ 182987 h 234043"/>
                <a:gd name="connsiteX4" fmla="*/ 180421 w 212051"/>
                <a:gd name="connsiteY4" fmla="*/ 185094 h 234043"/>
                <a:gd name="connsiteX5" fmla="*/ 178724 w 212051"/>
                <a:gd name="connsiteY5" fmla="*/ 186356 h 234043"/>
                <a:gd name="connsiteX6" fmla="*/ 119312 w 212051"/>
                <a:gd name="connsiteY6" fmla="*/ 204933 h 234043"/>
                <a:gd name="connsiteX7" fmla="*/ 34983 w 212051"/>
                <a:gd name="connsiteY7" fmla="*/ 117018 h 234043"/>
                <a:gd name="connsiteX8" fmla="*/ 34983 w 212051"/>
                <a:gd name="connsiteY8" fmla="*/ 116353 h 234043"/>
                <a:gd name="connsiteX9" fmla="*/ 58004 w 212051"/>
                <a:gd name="connsiteY9" fmla="*/ 55517 h 234043"/>
                <a:gd name="connsiteX10" fmla="*/ 115622 w 212051"/>
                <a:gd name="connsiteY10" fmla="*/ 29776 h 234043"/>
                <a:gd name="connsiteX11" fmla="*/ 179434 w 212051"/>
                <a:gd name="connsiteY11" fmla="*/ 51626 h 234043"/>
                <a:gd name="connsiteX12" fmla="*/ 182345 w 212051"/>
                <a:gd name="connsiteY12" fmla="*/ 51331 h 234043"/>
                <a:gd name="connsiteX13" fmla="*/ 200489 w 212051"/>
                <a:gd name="connsiteY13" fmla="*/ 29810 h 234043"/>
                <a:gd name="connsiteX14" fmla="*/ 200178 w 212051"/>
                <a:gd name="connsiteY14" fmla="*/ 26798 h 234043"/>
                <a:gd name="connsiteX15" fmla="*/ 117698 w 212051"/>
                <a:gd name="connsiteY15" fmla="*/ 0 h 234043"/>
                <a:gd name="connsiteX16" fmla="*/ 117084 w 212051"/>
                <a:gd name="connsiteY16" fmla="*/ 0 h 234043"/>
                <a:gd name="connsiteX17" fmla="*/ 32941 w 212051"/>
                <a:gd name="connsiteY17" fmla="*/ 34717 h 234043"/>
                <a:gd name="connsiteX18" fmla="*/ 0 w 212051"/>
                <a:gd name="connsiteY18" fmla="*/ 117018 h 234043"/>
                <a:gd name="connsiteX19" fmla="*/ 0 w 212051"/>
                <a:gd name="connsiteY19" fmla="*/ 117691 h 234043"/>
                <a:gd name="connsiteX20" fmla="*/ 32244 w 212051"/>
                <a:gd name="connsiteY20" fmla="*/ 200637 h 234043"/>
                <a:gd name="connsiteX21" fmla="*/ 117981 w 212051"/>
                <a:gd name="connsiteY21" fmla="*/ 234043 h 234043"/>
                <a:gd name="connsiteX22" fmla="*/ 211292 w 212051"/>
                <a:gd name="connsiteY22" fmla="*/ 200417 h 234043"/>
                <a:gd name="connsiteX23" fmla="*/ 212051 w 212051"/>
                <a:gd name="connsiteY23" fmla="*/ 198798 h 234043"/>
                <a:gd name="connsiteX24" fmla="*/ 212051 w 212051"/>
                <a:gd name="connsiteY24" fmla="*/ 109593 h 234043"/>
                <a:gd name="connsiteX25" fmla="*/ 209940 w 212051"/>
                <a:gd name="connsiteY25" fmla="*/ 107493 h 234043"/>
                <a:gd name="connsiteX26" fmla="*/ 122286 w 212051"/>
                <a:gd name="connsiteY26" fmla="*/ 107493 h 234043"/>
                <a:gd name="connsiteX27" fmla="*/ 120175 w 212051"/>
                <a:gd name="connsiteY27" fmla="*/ 109593 h 234043"/>
                <a:gd name="connsiteX28" fmla="*/ 120175 w 212051"/>
                <a:gd name="connsiteY28" fmla="*/ 133166 h 234043"/>
                <a:gd name="connsiteX29" fmla="*/ 122286 w 212051"/>
                <a:gd name="connsiteY29" fmla="*/ 135265 h 234043"/>
                <a:gd name="connsiteX30" fmla="*/ 176212 w 212051"/>
                <a:gd name="connsiteY30" fmla="*/ 135265 h 234043"/>
                <a:gd name="connsiteX31" fmla="*/ 178323 w 212051"/>
                <a:gd name="connsiteY31" fmla="*/ 135265 h 23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2051" h="234043">
                  <a:moveTo>
                    <a:pt x="178310" y="135252"/>
                  </a:moveTo>
                  <a:cubicBezTo>
                    <a:pt x="179476" y="135252"/>
                    <a:pt x="180421" y="136192"/>
                    <a:pt x="180421" y="137352"/>
                  </a:cubicBezTo>
                  <a:lnTo>
                    <a:pt x="180421" y="139452"/>
                  </a:lnTo>
                  <a:lnTo>
                    <a:pt x="180421" y="182987"/>
                  </a:lnTo>
                  <a:lnTo>
                    <a:pt x="180421" y="185094"/>
                  </a:lnTo>
                  <a:lnTo>
                    <a:pt x="178724" y="186356"/>
                  </a:lnTo>
                  <a:cubicBezTo>
                    <a:pt x="162546" y="198338"/>
                    <a:pt x="141443" y="204933"/>
                    <a:pt x="119312" y="204933"/>
                  </a:cubicBezTo>
                  <a:cubicBezTo>
                    <a:pt x="69663" y="204933"/>
                    <a:pt x="34983" y="168782"/>
                    <a:pt x="34983" y="117018"/>
                  </a:cubicBezTo>
                  <a:lnTo>
                    <a:pt x="34983" y="116353"/>
                  </a:lnTo>
                  <a:cubicBezTo>
                    <a:pt x="34983" y="93384"/>
                    <a:pt x="43151" y="71781"/>
                    <a:pt x="58004" y="55517"/>
                  </a:cubicBezTo>
                  <a:cubicBezTo>
                    <a:pt x="73146" y="38924"/>
                    <a:pt x="93608" y="29776"/>
                    <a:pt x="115622" y="29776"/>
                  </a:cubicBezTo>
                  <a:cubicBezTo>
                    <a:pt x="144127" y="29776"/>
                    <a:pt x="162298" y="38361"/>
                    <a:pt x="179434" y="51626"/>
                  </a:cubicBezTo>
                  <a:cubicBezTo>
                    <a:pt x="180331" y="52319"/>
                    <a:pt x="181614" y="52203"/>
                    <a:pt x="182345" y="51331"/>
                  </a:cubicBezTo>
                  <a:lnTo>
                    <a:pt x="200489" y="29810"/>
                  </a:lnTo>
                  <a:cubicBezTo>
                    <a:pt x="201255" y="28905"/>
                    <a:pt x="201117" y="27532"/>
                    <a:pt x="200178" y="26798"/>
                  </a:cubicBezTo>
                  <a:cubicBezTo>
                    <a:pt x="175978" y="7906"/>
                    <a:pt x="151584" y="62"/>
                    <a:pt x="117698" y="0"/>
                  </a:cubicBezTo>
                  <a:lnTo>
                    <a:pt x="117084" y="0"/>
                  </a:lnTo>
                  <a:cubicBezTo>
                    <a:pt x="84543" y="55"/>
                    <a:pt x="54672" y="12380"/>
                    <a:pt x="32941" y="34717"/>
                  </a:cubicBezTo>
                  <a:cubicBezTo>
                    <a:pt x="11700" y="56546"/>
                    <a:pt x="0" y="85774"/>
                    <a:pt x="0" y="117018"/>
                  </a:cubicBezTo>
                  <a:lnTo>
                    <a:pt x="0" y="117691"/>
                  </a:lnTo>
                  <a:cubicBezTo>
                    <a:pt x="0" y="150129"/>
                    <a:pt x="11452" y="179590"/>
                    <a:pt x="32244" y="200637"/>
                  </a:cubicBezTo>
                  <a:cubicBezTo>
                    <a:pt x="53830" y="222487"/>
                    <a:pt x="83474" y="234043"/>
                    <a:pt x="117981" y="234043"/>
                  </a:cubicBezTo>
                  <a:cubicBezTo>
                    <a:pt x="160759" y="234043"/>
                    <a:pt x="192024" y="216187"/>
                    <a:pt x="211292" y="200417"/>
                  </a:cubicBezTo>
                  <a:cubicBezTo>
                    <a:pt x="211782" y="200019"/>
                    <a:pt x="212051" y="199422"/>
                    <a:pt x="212051" y="198798"/>
                  </a:cubicBezTo>
                  <a:lnTo>
                    <a:pt x="212051" y="109593"/>
                  </a:lnTo>
                  <a:cubicBezTo>
                    <a:pt x="212051" y="108433"/>
                    <a:pt x="211113" y="107493"/>
                    <a:pt x="209940" y="107493"/>
                  </a:cubicBezTo>
                  <a:lnTo>
                    <a:pt x="122286" y="107493"/>
                  </a:lnTo>
                  <a:cubicBezTo>
                    <a:pt x="121120" y="107493"/>
                    <a:pt x="120175" y="108426"/>
                    <a:pt x="120175" y="109593"/>
                  </a:cubicBezTo>
                  <a:lnTo>
                    <a:pt x="120175" y="133166"/>
                  </a:lnTo>
                  <a:cubicBezTo>
                    <a:pt x="120175" y="134325"/>
                    <a:pt x="121120" y="135265"/>
                    <a:pt x="122286" y="135265"/>
                  </a:cubicBezTo>
                  <a:lnTo>
                    <a:pt x="176212" y="135265"/>
                  </a:lnTo>
                  <a:lnTo>
                    <a:pt x="178323" y="135265"/>
                  </a:lnTo>
                  <a:close/>
                </a:path>
              </a:pathLst>
            </a:custGeom>
            <a:solidFill>
              <a:schemeClr val="bg1"/>
            </a:solidFill>
            <a:ln w="690" cap="flat">
              <a:noFill/>
              <a:prstDash val="solid"/>
              <a:miter/>
            </a:ln>
          </p:spPr>
          <p:txBody>
            <a:bodyPr rtlCol="0" anchor="ctr"/>
            <a:lstStyle/>
            <a:p>
              <a:endParaRPr lang="fi-FI"/>
            </a:p>
          </p:txBody>
        </p:sp>
      </p:grpSp>
      <p:sp>
        <p:nvSpPr>
          <p:cNvPr id="16" name="Title 1">
            <a:extLst>
              <a:ext uri="{FF2B5EF4-FFF2-40B4-BE49-F238E27FC236}">
                <a16:creationId xmlns:a16="http://schemas.microsoft.com/office/drawing/2014/main" id="{05DC39EB-20AE-0041-A4BC-450450F81339}"/>
              </a:ext>
            </a:extLst>
          </p:cNvPr>
          <p:cNvSpPr>
            <a:spLocks noGrp="1"/>
          </p:cNvSpPr>
          <p:nvPr>
            <p:ph type="ctrTitle"/>
          </p:nvPr>
        </p:nvSpPr>
        <p:spPr>
          <a:xfrm>
            <a:off x="838200" y="3497740"/>
            <a:ext cx="4879848" cy="2183964"/>
          </a:xfrm>
        </p:spPr>
        <p:txBody>
          <a:bodyPr anchor="b" anchorCtr="0"/>
          <a:lstStyle>
            <a:lvl1pPr algn="l">
              <a:lnSpc>
                <a:spcPct val="85000"/>
              </a:lnSpc>
              <a:defRPr sz="4000">
                <a:solidFill>
                  <a:schemeClr val="tx2"/>
                </a:solidFill>
              </a:defRPr>
            </a:lvl1pPr>
          </a:lstStyle>
          <a:p>
            <a:r>
              <a:rPr lang="en-US"/>
              <a:t>Click to edit Master title style</a:t>
            </a:r>
            <a:endParaRPr lang="en-GB"/>
          </a:p>
        </p:txBody>
      </p:sp>
      <p:sp>
        <p:nvSpPr>
          <p:cNvPr id="19" name="Subtitle 2">
            <a:extLst>
              <a:ext uri="{FF2B5EF4-FFF2-40B4-BE49-F238E27FC236}">
                <a16:creationId xmlns:a16="http://schemas.microsoft.com/office/drawing/2014/main" id="{A8354354-733E-564B-AE1B-9EE1EFFF021C}"/>
              </a:ext>
            </a:extLst>
          </p:cNvPr>
          <p:cNvSpPr>
            <a:spLocks noGrp="1"/>
          </p:cNvSpPr>
          <p:nvPr>
            <p:ph type="subTitle" idx="1"/>
          </p:nvPr>
        </p:nvSpPr>
        <p:spPr>
          <a:xfrm>
            <a:off x="838200" y="3193215"/>
            <a:ext cx="4879848" cy="298174"/>
          </a:xfrm>
        </p:spPr>
        <p:txBody>
          <a:bodyPr anchor="b" anchorCtr="0">
            <a:noAutofit/>
          </a:bodyPr>
          <a:lstStyle>
            <a:lvl1pPr marL="0" indent="0" algn="l">
              <a:buNone/>
              <a:defRPr sz="2000" spc="30" baseline="0">
                <a:solidFill>
                  <a:schemeClr val="accent6"/>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963021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V-pohj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BB47-F3A0-4DEC-81AB-804A5ECF3108}"/>
              </a:ext>
            </a:extLst>
          </p:cNvPr>
          <p:cNvSpPr>
            <a:spLocks noGrp="1"/>
          </p:cNvSpPr>
          <p:nvPr>
            <p:ph type="title" hasCustomPrompt="1"/>
          </p:nvPr>
        </p:nvSpPr>
        <p:spPr>
          <a:xfrm>
            <a:off x="2682241" y="1200635"/>
            <a:ext cx="2596896" cy="968843"/>
          </a:xfrm>
        </p:spPr>
        <p:txBody>
          <a:bodyPr/>
          <a:lstStyle/>
          <a:p>
            <a:r>
              <a:rPr lang="en-GB" dirty="0" err="1"/>
              <a:t>Etunimi</a:t>
            </a:r>
            <a:br>
              <a:rPr lang="en-GB" dirty="0"/>
            </a:br>
            <a:r>
              <a:rPr lang="en-GB" dirty="0" err="1"/>
              <a:t>Sukunimi</a:t>
            </a:r>
            <a:endParaRPr lang="en-GB" dirty="0"/>
          </a:p>
        </p:txBody>
      </p:sp>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838200" y="3614431"/>
            <a:ext cx="4209288" cy="2469377"/>
          </a:xfrm>
        </p:spPr>
        <p:txBody>
          <a:bodyPr/>
          <a:lstStyle>
            <a:lvl1pPr marL="0" indent="0" algn="just">
              <a:buNone/>
              <a:defRPr/>
            </a:lvl1pPr>
            <a:lvl2pPr marL="627063" indent="0">
              <a:buNone/>
              <a:defRPr/>
            </a:lvl2pPr>
          </a:lstStyle>
          <a:p>
            <a:pPr lvl="0"/>
            <a:r>
              <a:rPr lang="en-US"/>
              <a:t>Click to edit Master text styles</a:t>
            </a:r>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010656" y="1750311"/>
            <a:ext cx="5559552" cy="4333497"/>
          </a:xfrm>
        </p:spPr>
        <p:txBody>
          <a:bodyPr>
            <a:normAutofit/>
          </a:bodyPr>
          <a:lstStyle>
            <a:lvl1pPr>
              <a:lnSpc>
                <a:spcPct val="100000"/>
              </a:lnSpc>
              <a:spcBef>
                <a:spcPts val="500"/>
              </a:spcBef>
              <a:defRPr sz="1500"/>
            </a:lvl1pPr>
            <a:lvl2pPr>
              <a:spcBef>
                <a:spcPts val="0"/>
              </a:spcBef>
              <a:defRPr sz="1500"/>
            </a:lvl2pPr>
            <a:lvl3pPr>
              <a:spcBef>
                <a:spcPts val="0"/>
              </a:spcBef>
              <a:defRPr sz="1500"/>
            </a:lvl3pPr>
            <a:lvl4pPr>
              <a:spcBef>
                <a:spcPts val="0"/>
              </a:spcBef>
              <a:defRPr sz="1500"/>
            </a:lvl4pPr>
            <a:lvl5pPr>
              <a:spcBef>
                <a:spcPts val="0"/>
              </a:spcBef>
              <a:defRPr sz="1500"/>
            </a:lvl5pPr>
          </a:lstStyle>
          <a:p>
            <a:pPr lvl="0"/>
            <a:r>
              <a:rPr lang="en-US"/>
              <a:t>Click to edit Master text styles</a:t>
            </a:r>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E6164E33-9771-4882-B453-A78BCAE10A25}" type="datetime1">
              <a:rPr lang="fi-FI" smtClean="0"/>
              <a:t>20.12.2024</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endParaRPr lang="fi-FI"/>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6" name="object 3">
            <a:extLst>
              <a:ext uri="{FF2B5EF4-FFF2-40B4-BE49-F238E27FC236}">
                <a16:creationId xmlns:a16="http://schemas.microsoft.com/office/drawing/2014/main" id="{13169331-AFCA-A242-8780-F07B492F14B7}"/>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7" name="object 3">
            <a:extLst>
              <a:ext uri="{FF2B5EF4-FFF2-40B4-BE49-F238E27FC236}">
                <a16:creationId xmlns:a16="http://schemas.microsoft.com/office/drawing/2014/main" id="{A60FE2CF-E733-0C42-B4D9-6DCACE68B24F}"/>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2" name="Text Placeholder 11">
            <a:extLst>
              <a:ext uri="{FF2B5EF4-FFF2-40B4-BE49-F238E27FC236}">
                <a16:creationId xmlns:a16="http://schemas.microsoft.com/office/drawing/2014/main" id="{F083E3B4-67B2-F340-9CC7-967557BC5430}"/>
              </a:ext>
            </a:extLst>
          </p:cNvPr>
          <p:cNvSpPr>
            <a:spLocks noGrp="1"/>
          </p:cNvSpPr>
          <p:nvPr>
            <p:ph type="body" sz="quarter" idx="13"/>
          </p:nvPr>
        </p:nvSpPr>
        <p:spPr>
          <a:xfrm>
            <a:off x="2680971" y="2416721"/>
            <a:ext cx="2597467" cy="225442"/>
          </a:xfrm>
        </p:spPr>
        <p:txBody>
          <a:bodyPr>
            <a:noAutofit/>
          </a:bodyPr>
          <a:lstStyle>
            <a:lvl1pPr marL="0" indent="0">
              <a:buNone/>
              <a:defRPr sz="1500">
                <a:solidFill>
                  <a:schemeClr val="accent6"/>
                </a:solidFill>
                <a:latin typeface="+mn-lt"/>
              </a:defRPr>
            </a:lvl1pPr>
          </a:lstStyle>
          <a:p>
            <a:pPr lvl="0"/>
            <a:r>
              <a:rPr lang="en-US"/>
              <a:t>Click to edit Master text styles</a:t>
            </a:r>
          </a:p>
        </p:txBody>
      </p:sp>
      <p:sp>
        <p:nvSpPr>
          <p:cNvPr id="19" name="Text Placeholder 11">
            <a:extLst>
              <a:ext uri="{FF2B5EF4-FFF2-40B4-BE49-F238E27FC236}">
                <a16:creationId xmlns:a16="http://schemas.microsoft.com/office/drawing/2014/main" id="{1B7AF1D7-1ED2-064D-9423-DD875F9CAC0B}"/>
              </a:ext>
            </a:extLst>
          </p:cNvPr>
          <p:cNvSpPr>
            <a:spLocks noGrp="1"/>
          </p:cNvSpPr>
          <p:nvPr>
            <p:ph type="body" sz="quarter" idx="14"/>
          </p:nvPr>
        </p:nvSpPr>
        <p:spPr>
          <a:xfrm>
            <a:off x="2680971" y="2672560"/>
            <a:ext cx="2597467" cy="744248"/>
          </a:xfrm>
        </p:spPr>
        <p:txBody>
          <a:bodyPr>
            <a:noAutofit/>
          </a:bodyPr>
          <a:lstStyle>
            <a:lvl1pPr marL="0" indent="0">
              <a:spcBef>
                <a:spcPts val="0"/>
              </a:spcBef>
              <a:buNone/>
              <a:defRPr sz="1800">
                <a:solidFill>
                  <a:schemeClr val="accent6"/>
                </a:solidFill>
                <a:latin typeface="+mn-lt"/>
              </a:defRPr>
            </a:lvl1pPr>
          </a:lstStyle>
          <a:p>
            <a:pPr lvl="0"/>
            <a:r>
              <a:rPr lang="en-US"/>
              <a:t>Click to edit Master text styles</a:t>
            </a:r>
          </a:p>
        </p:txBody>
      </p:sp>
      <p:sp>
        <p:nvSpPr>
          <p:cNvPr id="20" name="object 8">
            <a:extLst>
              <a:ext uri="{FF2B5EF4-FFF2-40B4-BE49-F238E27FC236}">
                <a16:creationId xmlns:a16="http://schemas.microsoft.com/office/drawing/2014/main" id="{0D235F43-EC8E-6548-A6D9-83B50580AA8B}"/>
              </a:ext>
            </a:extLst>
          </p:cNvPr>
          <p:cNvSpPr/>
          <p:nvPr userDrawn="1"/>
        </p:nvSpPr>
        <p:spPr>
          <a:xfrm>
            <a:off x="5509074" y="1028700"/>
            <a:ext cx="0" cy="4838700"/>
          </a:xfrm>
          <a:custGeom>
            <a:avLst/>
            <a:gdLst/>
            <a:ahLst/>
            <a:cxnLst/>
            <a:rect l="l" t="t" r="r" b="b"/>
            <a:pathLst>
              <a:path h="4838700">
                <a:moveTo>
                  <a:pt x="0" y="0"/>
                </a:moveTo>
                <a:lnTo>
                  <a:pt x="0" y="4838700"/>
                </a:lnTo>
              </a:path>
            </a:pathLst>
          </a:custGeom>
          <a:ln w="6350">
            <a:solidFill>
              <a:srgbClr val="17406E"/>
            </a:solidFill>
          </a:ln>
        </p:spPr>
        <p:txBody>
          <a:bodyPr wrap="square" lIns="0" tIns="0" rIns="0" bIns="0" rtlCol="0"/>
          <a:lstStyle/>
          <a:p>
            <a:endParaRPr/>
          </a:p>
        </p:txBody>
      </p:sp>
      <p:sp>
        <p:nvSpPr>
          <p:cNvPr id="21" name="object 9">
            <a:extLst>
              <a:ext uri="{FF2B5EF4-FFF2-40B4-BE49-F238E27FC236}">
                <a16:creationId xmlns:a16="http://schemas.microsoft.com/office/drawing/2014/main" id="{FB854115-7B7B-6C42-AF1A-C7D1F6D3D465}"/>
              </a:ext>
            </a:extLst>
          </p:cNvPr>
          <p:cNvSpPr/>
          <p:nvPr userDrawn="1"/>
        </p:nvSpPr>
        <p:spPr>
          <a:xfrm>
            <a:off x="825500" y="3481103"/>
            <a:ext cx="4128135" cy="0"/>
          </a:xfrm>
          <a:custGeom>
            <a:avLst/>
            <a:gdLst/>
            <a:ahLst/>
            <a:cxnLst/>
            <a:rect l="l" t="t" r="r" b="b"/>
            <a:pathLst>
              <a:path w="4128135">
                <a:moveTo>
                  <a:pt x="0" y="0"/>
                </a:moveTo>
                <a:lnTo>
                  <a:pt x="4128096" y="0"/>
                </a:lnTo>
              </a:path>
            </a:pathLst>
          </a:custGeom>
          <a:ln w="6350">
            <a:solidFill>
              <a:srgbClr val="17406E"/>
            </a:solidFill>
          </a:ln>
        </p:spPr>
        <p:txBody>
          <a:bodyPr wrap="square" lIns="0" tIns="0" rIns="0" bIns="0" rtlCol="0"/>
          <a:lstStyle/>
          <a:p>
            <a:endParaRPr/>
          </a:p>
        </p:txBody>
      </p:sp>
      <p:sp>
        <p:nvSpPr>
          <p:cNvPr id="22" name="Picture Placeholder 7">
            <a:extLst>
              <a:ext uri="{FF2B5EF4-FFF2-40B4-BE49-F238E27FC236}">
                <a16:creationId xmlns:a16="http://schemas.microsoft.com/office/drawing/2014/main" id="{FCF5DB22-FA1F-FB4F-876D-80DE9C659341}"/>
              </a:ext>
            </a:extLst>
          </p:cNvPr>
          <p:cNvSpPr>
            <a:spLocks noGrp="1"/>
          </p:cNvSpPr>
          <p:nvPr>
            <p:ph type="pic" sz="quarter" idx="15"/>
          </p:nvPr>
        </p:nvSpPr>
        <p:spPr>
          <a:xfrm>
            <a:off x="821526" y="1200636"/>
            <a:ext cx="1581705" cy="2210780"/>
          </a:xfrm>
          <a:solidFill>
            <a:schemeClr val="bg1">
              <a:lumMod val="95000"/>
            </a:schemeClr>
          </a:solidFill>
        </p:spPr>
        <p:txBody>
          <a:bodyPr anchor="ctr" anchorCtr="0"/>
          <a:lstStyle>
            <a:lvl1pPr marL="0" indent="0" algn="ctr">
              <a:buNone/>
              <a:defRPr sz="1800"/>
            </a:lvl1pPr>
          </a:lstStyle>
          <a:p>
            <a:r>
              <a:rPr lang="en-US"/>
              <a:t>Click icon to add picture</a:t>
            </a:r>
            <a:endParaRPr lang="en-GB"/>
          </a:p>
        </p:txBody>
      </p:sp>
      <p:sp>
        <p:nvSpPr>
          <p:cNvPr id="13" name="Tekstin paikkamerkki 10">
            <a:extLst>
              <a:ext uri="{FF2B5EF4-FFF2-40B4-BE49-F238E27FC236}">
                <a16:creationId xmlns:a16="http://schemas.microsoft.com/office/drawing/2014/main" id="{DAC1DE34-D32F-40C1-1498-DB40AA57B4A0}"/>
              </a:ext>
            </a:extLst>
          </p:cNvPr>
          <p:cNvSpPr>
            <a:spLocks noGrp="1"/>
          </p:cNvSpPr>
          <p:nvPr>
            <p:ph type="body" sz="quarter" idx="17"/>
          </p:nvPr>
        </p:nvSpPr>
        <p:spPr>
          <a:xfrm>
            <a:off x="6010275" y="1103477"/>
            <a:ext cx="5562600" cy="363537"/>
          </a:xfrm>
        </p:spPr>
        <p:txBody>
          <a:bodyPr/>
          <a:lstStyle>
            <a:lvl1pPr marL="0" indent="0">
              <a:lnSpc>
                <a:spcPct val="100000"/>
              </a:lnSpc>
              <a:spcBef>
                <a:spcPts val="0"/>
              </a:spcBef>
              <a:buNone/>
              <a:defRPr b="1">
                <a:solidFill>
                  <a:schemeClr val="bg2"/>
                </a:solidFill>
              </a:defRPr>
            </a:lvl1pPr>
          </a:lstStyle>
          <a:p>
            <a:pPr lvl="0"/>
            <a:r>
              <a:rPr lang="en-US"/>
              <a:t>Click to edit Master text styles</a:t>
            </a:r>
          </a:p>
        </p:txBody>
      </p:sp>
      <p:sp>
        <p:nvSpPr>
          <p:cNvPr id="14" name="Tekstin paikkamerkki 10">
            <a:extLst>
              <a:ext uri="{FF2B5EF4-FFF2-40B4-BE49-F238E27FC236}">
                <a16:creationId xmlns:a16="http://schemas.microsoft.com/office/drawing/2014/main" id="{EDB645F6-CFE0-6E96-FBE1-9962B5C81B1B}"/>
              </a:ext>
            </a:extLst>
          </p:cNvPr>
          <p:cNvSpPr>
            <a:spLocks noGrp="1"/>
          </p:cNvSpPr>
          <p:nvPr>
            <p:ph type="body" sz="quarter" idx="18"/>
          </p:nvPr>
        </p:nvSpPr>
        <p:spPr>
          <a:xfrm>
            <a:off x="6010275" y="1491996"/>
            <a:ext cx="5562600" cy="258315"/>
          </a:xfrm>
        </p:spPr>
        <p:txBody>
          <a:bodyPr>
            <a:normAutofit/>
          </a:bodyPr>
          <a:lstStyle>
            <a:lvl1pPr marL="0" indent="0">
              <a:lnSpc>
                <a:spcPct val="100000"/>
              </a:lnSpc>
              <a:spcBef>
                <a:spcPts val="0"/>
              </a:spcBef>
              <a:buNone/>
              <a:defRPr sz="1500"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220756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imin esittel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BE2615-2DD3-4D48-9644-65DCBFF8887A}" type="datetime1">
              <a:rPr lang="fi-FI" smtClean="0"/>
              <a:t>20.12.2024</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object 3">
            <a:extLst>
              <a:ext uri="{FF2B5EF4-FFF2-40B4-BE49-F238E27FC236}">
                <a16:creationId xmlns:a16="http://schemas.microsoft.com/office/drawing/2014/main" id="{47EB6A47-C565-8946-80C2-FEE3F9148E34}"/>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3" name="object 3">
            <a:extLst>
              <a:ext uri="{FF2B5EF4-FFF2-40B4-BE49-F238E27FC236}">
                <a16:creationId xmlns:a16="http://schemas.microsoft.com/office/drawing/2014/main" id="{5E14AF92-89D2-BA4F-B82C-692EF55389E4}"/>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20" name="Text Placeholder 19">
            <a:extLst>
              <a:ext uri="{FF2B5EF4-FFF2-40B4-BE49-F238E27FC236}">
                <a16:creationId xmlns:a16="http://schemas.microsoft.com/office/drawing/2014/main" id="{23608193-B1B4-254E-84A3-7F08A3ABDCC1}"/>
              </a:ext>
            </a:extLst>
          </p:cNvPr>
          <p:cNvSpPr>
            <a:spLocks noGrp="1"/>
          </p:cNvSpPr>
          <p:nvPr>
            <p:ph type="body" sz="quarter" idx="16"/>
          </p:nvPr>
        </p:nvSpPr>
        <p:spPr>
          <a:xfrm>
            <a:off x="521768" y="4678068"/>
            <a:ext cx="2412000" cy="523785"/>
          </a:xfrm>
        </p:spPr>
        <p:txBody>
          <a:bodyPr>
            <a:noAutofit/>
          </a:bodyPr>
          <a:lstStyle>
            <a:lvl1pPr marL="0" indent="0" algn="ctr">
              <a:lnSpc>
                <a:spcPct val="100000"/>
              </a:lnSpc>
              <a:spcBef>
                <a:spcPts val="0"/>
              </a:spcBef>
              <a:buNone/>
              <a:defRPr sz="1500">
                <a:solidFill>
                  <a:schemeClr val="tx2"/>
                </a:solidFill>
                <a:latin typeface="+mn-lt"/>
              </a:defRPr>
            </a:lvl1pPr>
          </a:lstStyle>
          <a:p>
            <a:pPr lvl="0"/>
            <a:r>
              <a:rPr lang="en-US"/>
              <a:t>Click to edit Master text styles</a:t>
            </a:r>
          </a:p>
        </p:txBody>
      </p:sp>
      <p:sp>
        <p:nvSpPr>
          <p:cNvPr id="24" name="Text Placeholder 19">
            <a:extLst>
              <a:ext uri="{FF2B5EF4-FFF2-40B4-BE49-F238E27FC236}">
                <a16:creationId xmlns:a16="http://schemas.microsoft.com/office/drawing/2014/main" id="{75DB85A9-37D0-D44F-8932-BA5364EBA28D}"/>
              </a:ext>
            </a:extLst>
          </p:cNvPr>
          <p:cNvSpPr>
            <a:spLocks noGrp="1"/>
          </p:cNvSpPr>
          <p:nvPr>
            <p:ph type="body" sz="quarter" idx="20"/>
          </p:nvPr>
        </p:nvSpPr>
        <p:spPr>
          <a:xfrm>
            <a:off x="521768" y="4315967"/>
            <a:ext cx="2412000" cy="252337"/>
          </a:xfrm>
        </p:spPr>
        <p:txBody>
          <a:bodyPr/>
          <a:lstStyle>
            <a:lvl1pPr marL="0" indent="0" algn="ctr">
              <a:spcBef>
                <a:spcPts val="0"/>
              </a:spcBef>
              <a:buNone/>
              <a:defRPr sz="2000">
                <a:solidFill>
                  <a:schemeClr val="accent6"/>
                </a:solidFill>
                <a:latin typeface="+mn-lt"/>
              </a:defRPr>
            </a:lvl1pPr>
          </a:lstStyle>
          <a:p>
            <a:pPr lvl="0"/>
            <a:r>
              <a:rPr lang="en-US"/>
              <a:t>Click to edit Master text styles</a:t>
            </a:r>
          </a:p>
        </p:txBody>
      </p:sp>
      <p:sp>
        <p:nvSpPr>
          <p:cNvPr id="42" name="Picture Placeholder 7">
            <a:extLst>
              <a:ext uri="{FF2B5EF4-FFF2-40B4-BE49-F238E27FC236}">
                <a16:creationId xmlns:a16="http://schemas.microsoft.com/office/drawing/2014/main" id="{AB449D57-B1A5-AC4A-93FB-9F1CB6AE3B28}"/>
              </a:ext>
            </a:extLst>
          </p:cNvPr>
          <p:cNvSpPr>
            <a:spLocks noGrp="1"/>
          </p:cNvSpPr>
          <p:nvPr>
            <p:ph type="pic" sz="quarter" idx="13"/>
          </p:nvPr>
        </p:nvSpPr>
        <p:spPr>
          <a:xfrm>
            <a:off x="954994" y="2592962"/>
            <a:ext cx="1569600" cy="1571332"/>
          </a:xfrm>
          <a:prstGeom prst="ellipse">
            <a:avLst/>
          </a:prstGeom>
          <a:solidFill>
            <a:schemeClr val="bg1">
              <a:lumMod val="95000"/>
            </a:schemeClr>
          </a:solidFill>
        </p:spPr>
        <p:txBody>
          <a:bodyPr anchor="ctr" anchorCtr="0">
            <a:normAutofit/>
          </a:bodyPr>
          <a:lstStyle>
            <a:lvl1pPr marL="0" indent="0" algn="ctr">
              <a:buNone/>
              <a:defRPr sz="1400"/>
            </a:lvl1pPr>
          </a:lstStyle>
          <a:p>
            <a:r>
              <a:rPr lang="en-US"/>
              <a:t>Click icon to add picture</a:t>
            </a:r>
            <a:endParaRPr lang="en-GB"/>
          </a:p>
        </p:txBody>
      </p:sp>
      <p:sp>
        <p:nvSpPr>
          <p:cNvPr id="44" name="Text Placeholder 19">
            <a:extLst>
              <a:ext uri="{FF2B5EF4-FFF2-40B4-BE49-F238E27FC236}">
                <a16:creationId xmlns:a16="http://schemas.microsoft.com/office/drawing/2014/main" id="{768DBA37-0A32-B344-A149-4215D4C55C22}"/>
              </a:ext>
            </a:extLst>
          </p:cNvPr>
          <p:cNvSpPr>
            <a:spLocks noGrp="1"/>
          </p:cNvSpPr>
          <p:nvPr>
            <p:ph type="body" sz="quarter" idx="21"/>
          </p:nvPr>
        </p:nvSpPr>
        <p:spPr>
          <a:xfrm>
            <a:off x="3423494" y="4678068"/>
            <a:ext cx="2412000" cy="523785"/>
          </a:xfrm>
        </p:spPr>
        <p:txBody>
          <a:bodyPr>
            <a:noAutofit/>
          </a:bodyPr>
          <a:lstStyle>
            <a:lvl1pPr marL="0" indent="0" algn="ctr">
              <a:lnSpc>
                <a:spcPct val="100000"/>
              </a:lnSpc>
              <a:spcBef>
                <a:spcPts val="0"/>
              </a:spcBef>
              <a:buNone/>
              <a:defRPr sz="1500">
                <a:solidFill>
                  <a:schemeClr val="tx2"/>
                </a:solidFill>
                <a:latin typeface="+mn-lt"/>
              </a:defRPr>
            </a:lvl1pPr>
          </a:lstStyle>
          <a:p>
            <a:pPr lvl="0"/>
            <a:r>
              <a:rPr lang="en-US"/>
              <a:t>Click to edit Master text styles</a:t>
            </a:r>
          </a:p>
        </p:txBody>
      </p:sp>
      <p:sp>
        <p:nvSpPr>
          <p:cNvPr id="45" name="Text Placeholder 19">
            <a:extLst>
              <a:ext uri="{FF2B5EF4-FFF2-40B4-BE49-F238E27FC236}">
                <a16:creationId xmlns:a16="http://schemas.microsoft.com/office/drawing/2014/main" id="{54A209D4-A746-2F43-8C7E-BEC6909512A1}"/>
              </a:ext>
            </a:extLst>
          </p:cNvPr>
          <p:cNvSpPr>
            <a:spLocks noGrp="1"/>
          </p:cNvSpPr>
          <p:nvPr>
            <p:ph type="body" sz="quarter" idx="22"/>
          </p:nvPr>
        </p:nvSpPr>
        <p:spPr>
          <a:xfrm>
            <a:off x="3423494" y="4315967"/>
            <a:ext cx="2412000" cy="252337"/>
          </a:xfrm>
        </p:spPr>
        <p:txBody>
          <a:bodyPr/>
          <a:lstStyle>
            <a:lvl1pPr marL="0" indent="0" algn="ctr">
              <a:spcBef>
                <a:spcPts val="0"/>
              </a:spcBef>
              <a:buNone/>
              <a:defRPr sz="2000">
                <a:solidFill>
                  <a:schemeClr val="accent6"/>
                </a:solidFill>
                <a:latin typeface="+mn-lt"/>
              </a:defRPr>
            </a:lvl1pPr>
          </a:lstStyle>
          <a:p>
            <a:pPr lvl="0"/>
            <a:r>
              <a:rPr lang="en-US"/>
              <a:t>Click to edit Master text styles</a:t>
            </a:r>
          </a:p>
        </p:txBody>
      </p:sp>
      <p:sp>
        <p:nvSpPr>
          <p:cNvPr id="46" name="Picture Placeholder 7">
            <a:extLst>
              <a:ext uri="{FF2B5EF4-FFF2-40B4-BE49-F238E27FC236}">
                <a16:creationId xmlns:a16="http://schemas.microsoft.com/office/drawing/2014/main" id="{9E8955C1-4100-BA40-A9AB-09241736DF40}"/>
              </a:ext>
            </a:extLst>
          </p:cNvPr>
          <p:cNvSpPr>
            <a:spLocks noGrp="1"/>
          </p:cNvSpPr>
          <p:nvPr>
            <p:ph type="pic" sz="quarter" idx="23"/>
          </p:nvPr>
        </p:nvSpPr>
        <p:spPr>
          <a:xfrm>
            <a:off x="3856720" y="2592962"/>
            <a:ext cx="1569600" cy="1571332"/>
          </a:xfrm>
          <a:prstGeom prst="ellipse">
            <a:avLst/>
          </a:prstGeom>
          <a:solidFill>
            <a:schemeClr val="bg1">
              <a:lumMod val="95000"/>
            </a:schemeClr>
          </a:solidFill>
        </p:spPr>
        <p:txBody>
          <a:bodyPr anchor="ctr" anchorCtr="0">
            <a:normAutofit/>
          </a:bodyPr>
          <a:lstStyle>
            <a:lvl1pPr marL="0" indent="0" algn="ctr">
              <a:buNone/>
              <a:defRPr sz="1400"/>
            </a:lvl1pPr>
          </a:lstStyle>
          <a:p>
            <a:r>
              <a:rPr lang="en-US"/>
              <a:t>Click icon to add picture</a:t>
            </a:r>
            <a:endParaRPr lang="en-GB"/>
          </a:p>
        </p:txBody>
      </p:sp>
      <p:sp>
        <p:nvSpPr>
          <p:cNvPr id="47" name="Text Placeholder 19">
            <a:extLst>
              <a:ext uri="{FF2B5EF4-FFF2-40B4-BE49-F238E27FC236}">
                <a16:creationId xmlns:a16="http://schemas.microsoft.com/office/drawing/2014/main" id="{D620DCD2-7AFA-8647-B626-6229A82053CC}"/>
              </a:ext>
            </a:extLst>
          </p:cNvPr>
          <p:cNvSpPr>
            <a:spLocks noGrp="1"/>
          </p:cNvSpPr>
          <p:nvPr>
            <p:ph type="body" sz="quarter" idx="24"/>
          </p:nvPr>
        </p:nvSpPr>
        <p:spPr>
          <a:xfrm>
            <a:off x="6312998" y="4678068"/>
            <a:ext cx="2412000" cy="523785"/>
          </a:xfrm>
        </p:spPr>
        <p:txBody>
          <a:bodyPr>
            <a:noAutofit/>
          </a:bodyPr>
          <a:lstStyle>
            <a:lvl1pPr marL="0" indent="0" algn="ctr">
              <a:lnSpc>
                <a:spcPct val="100000"/>
              </a:lnSpc>
              <a:spcBef>
                <a:spcPts val="0"/>
              </a:spcBef>
              <a:buNone/>
              <a:defRPr sz="1500">
                <a:solidFill>
                  <a:schemeClr val="tx2"/>
                </a:solidFill>
                <a:latin typeface="+mn-lt"/>
              </a:defRPr>
            </a:lvl1pPr>
          </a:lstStyle>
          <a:p>
            <a:pPr lvl="0"/>
            <a:r>
              <a:rPr lang="en-US"/>
              <a:t>Click to edit Master text styles</a:t>
            </a:r>
          </a:p>
        </p:txBody>
      </p:sp>
      <p:sp>
        <p:nvSpPr>
          <p:cNvPr id="48" name="Text Placeholder 19">
            <a:extLst>
              <a:ext uri="{FF2B5EF4-FFF2-40B4-BE49-F238E27FC236}">
                <a16:creationId xmlns:a16="http://schemas.microsoft.com/office/drawing/2014/main" id="{1EE75115-0780-014E-9E78-DFB0AC32DC1C}"/>
              </a:ext>
            </a:extLst>
          </p:cNvPr>
          <p:cNvSpPr>
            <a:spLocks noGrp="1"/>
          </p:cNvSpPr>
          <p:nvPr>
            <p:ph type="body" sz="quarter" idx="25"/>
          </p:nvPr>
        </p:nvSpPr>
        <p:spPr>
          <a:xfrm>
            <a:off x="6312998" y="4315967"/>
            <a:ext cx="2412000" cy="252337"/>
          </a:xfrm>
        </p:spPr>
        <p:txBody>
          <a:bodyPr/>
          <a:lstStyle>
            <a:lvl1pPr marL="0" indent="0" algn="ctr">
              <a:spcBef>
                <a:spcPts val="0"/>
              </a:spcBef>
              <a:buNone/>
              <a:defRPr sz="2000">
                <a:solidFill>
                  <a:schemeClr val="accent6"/>
                </a:solidFill>
                <a:latin typeface="+mn-lt"/>
              </a:defRPr>
            </a:lvl1pPr>
          </a:lstStyle>
          <a:p>
            <a:pPr lvl="0"/>
            <a:r>
              <a:rPr lang="en-US"/>
              <a:t>Click to edit Master text styles</a:t>
            </a:r>
          </a:p>
        </p:txBody>
      </p:sp>
      <p:sp>
        <p:nvSpPr>
          <p:cNvPr id="49" name="Picture Placeholder 7">
            <a:extLst>
              <a:ext uri="{FF2B5EF4-FFF2-40B4-BE49-F238E27FC236}">
                <a16:creationId xmlns:a16="http://schemas.microsoft.com/office/drawing/2014/main" id="{4BDCBA93-C0C4-7A4D-82AA-284700A7018B}"/>
              </a:ext>
            </a:extLst>
          </p:cNvPr>
          <p:cNvSpPr>
            <a:spLocks noGrp="1"/>
          </p:cNvSpPr>
          <p:nvPr>
            <p:ph type="pic" sz="quarter" idx="26"/>
          </p:nvPr>
        </p:nvSpPr>
        <p:spPr>
          <a:xfrm>
            <a:off x="6746224" y="2592962"/>
            <a:ext cx="1569600" cy="1571332"/>
          </a:xfrm>
          <a:prstGeom prst="ellipse">
            <a:avLst/>
          </a:prstGeom>
          <a:solidFill>
            <a:schemeClr val="bg1">
              <a:lumMod val="95000"/>
            </a:schemeClr>
          </a:solidFill>
        </p:spPr>
        <p:txBody>
          <a:bodyPr anchor="ctr" anchorCtr="0">
            <a:normAutofit/>
          </a:bodyPr>
          <a:lstStyle>
            <a:lvl1pPr marL="0" indent="0" algn="ctr">
              <a:buNone/>
              <a:defRPr sz="1400"/>
            </a:lvl1pPr>
          </a:lstStyle>
          <a:p>
            <a:r>
              <a:rPr lang="en-US"/>
              <a:t>Click icon to add picture</a:t>
            </a:r>
            <a:endParaRPr lang="en-GB"/>
          </a:p>
        </p:txBody>
      </p:sp>
      <p:sp>
        <p:nvSpPr>
          <p:cNvPr id="50" name="Text Placeholder 19">
            <a:extLst>
              <a:ext uri="{FF2B5EF4-FFF2-40B4-BE49-F238E27FC236}">
                <a16:creationId xmlns:a16="http://schemas.microsoft.com/office/drawing/2014/main" id="{C08D4F60-53A8-CF42-AF1F-CDA52D126520}"/>
              </a:ext>
            </a:extLst>
          </p:cNvPr>
          <p:cNvSpPr>
            <a:spLocks noGrp="1"/>
          </p:cNvSpPr>
          <p:nvPr>
            <p:ph type="body" sz="quarter" idx="27"/>
          </p:nvPr>
        </p:nvSpPr>
        <p:spPr>
          <a:xfrm>
            <a:off x="9202502" y="4678068"/>
            <a:ext cx="2412000" cy="523785"/>
          </a:xfrm>
        </p:spPr>
        <p:txBody>
          <a:bodyPr>
            <a:noAutofit/>
          </a:bodyPr>
          <a:lstStyle>
            <a:lvl1pPr marL="0" indent="0" algn="ctr">
              <a:lnSpc>
                <a:spcPct val="100000"/>
              </a:lnSpc>
              <a:spcBef>
                <a:spcPts val="0"/>
              </a:spcBef>
              <a:buNone/>
              <a:defRPr sz="1500">
                <a:solidFill>
                  <a:schemeClr val="tx2"/>
                </a:solidFill>
                <a:latin typeface="+mn-lt"/>
              </a:defRPr>
            </a:lvl1pPr>
          </a:lstStyle>
          <a:p>
            <a:pPr lvl="0"/>
            <a:r>
              <a:rPr lang="en-US"/>
              <a:t>Click to edit Master text styles</a:t>
            </a:r>
          </a:p>
        </p:txBody>
      </p:sp>
      <p:sp>
        <p:nvSpPr>
          <p:cNvPr id="51" name="Text Placeholder 19">
            <a:extLst>
              <a:ext uri="{FF2B5EF4-FFF2-40B4-BE49-F238E27FC236}">
                <a16:creationId xmlns:a16="http://schemas.microsoft.com/office/drawing/2014/main" id="{9793FD63-87A8-EF40-BCEF-B87AA51E63F0}"/>
              </a:ext>
            </a:extLst>
          </p:cNvPr>
          <p:cNvSpPr>
            <a:spLocks noGrp="1"/>
          </p:cNvSpPr>
          <p:nvPr>
            <p:ph type="body" sz="quarter" idx="28"/>
          </p:nvPr>
        </p:nvSpPr>
        <p:spPr>
          <a:xfrm>
            <a:off x="9202502" y="4315967"/>
            <a:ext cx="2412000" cy="252337"/>
          </a:xfrm>
        </p:spPr>
        <p:txBody>
          <a:bodyPr/>
          <a:lstStyle>
            <a:lvl1pPr marL="0" indent="0" algn="ctr">
              <a:spcBef>
                <a:spcPts val="0"/>
              </a:spcBef>
              <a:buNone/>
              <a:defRPr sz="2000">
                <a:solidFill>
                  <a:schemeClr val="accent6"/>
                </a:solidFill>
                <a:latin typeface="+mn-lt"/>
              </a:defRPr>
            </a:lvl1pPr>
          </a:lstStyle>
          <a:p>
            <a:pPr lvl="0"/>
            <a:r>
              <a:rPr lang="en-US"/>
              <a:t>Click to edit Master text styles</a:t>
            </a:r>
          </a:p>
        </p:txBody>
      </p:sp>
      <p:sp>
        <p:nvSpPr>
          <p:cNvPr id="52" name="Picture Placeholder 7">
            <a:extLst>
              <a:ext uri="{FF2B5EF4-FFF2-40B4-BE49-F238E27FC236}">
                <a16:creationId xmlns:a16="http://schemas.microsoft.com/office/drawing/2014/main" id="{7FB522C2-364E-804D-92E3-5E96E5DE2E5F}"/>
              </a:ext>
            </a:extLst>
          </p:cNvPr>
          <p:cNvSpPr>
            <a:spLocks noGrp="1"/>
          </p:cNvSpPr>
          <p:nvPr>
            <p:ph type="pic" sz="quarter" idx="29"/>
          </p:nvPr>
        </p:nvSpPr>
        <p:spPr>
          <a:xfrm>
            <a:off x="9635728" y="2592962"/>
            <a:ext cx="1569600" cy="1571332"/>
          </a:xfrm>
          <a:prstGeom prst="ellipse">
            <a:avLst/>
          </a:prstGeom>
          <a:solidFill>
            <a:schemeClr val="bg1">
              <a:lumMod val="95000"/>
            </a:schemeClr>
          </a:solidFill>
        </p:spPr>
        <p:txBody>
          <a:bodyPr anchor="ctr" anchorCtr="0">
            <a:normAutofit/>
          </a:bodyPr>
          <a:lstStyle>
            <a:lvl1pPr marL="0" indent="0" algn="ctr">
              <a:buNone/>
              <a:defRPr sz="1400"/>
            </a:lvl1pPr>
          </a:lstStyle>
          <a:p>
            <a:r>
              <a:rPr lang="en-US"/>
              <a:t>Click icon to add picture</a:t>
            </a:r>
            <a:endParaRPr lang="en-GB"/>
          </a:p>
        </p:txBody>
      </p:sp>
      <p:sp>
        <p:nvSpPr>
          <p:cNvPr id="3" name="Otsikko 2">
            <a:extLst>
              <a:ext uri="{FF2B5EF4-FFF2-40B4-BE49-F238E27FC236}">
                <a16:creationId xmlns:a16="http://schemas.microsoft.com/office/drawing/2014/main" id="{F532D818-2665-BFD0-C34E-2BAA1FDC383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297644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nnoittelu">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838200" y="4072128"/>
            <a:ext cx="4952990" cy="2011680"/>
          </a:xfrm>
        </p:spPr>
        <p:txBody>
          <a:bodyPr/>
          <a:lstStyle>
            <a:lvl1pPr>
              <a:spcBef>
                <a:spcPts val="0"/>
              </a:spcBef>
              <a:defRPr/>
            </a:lvl1pPr>
            <a:lvl2pPr>
              <a:spcBef>
                <a:spcPts val="0"/>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400800" y="4072128"/>
            <a:ext cx="4953000" cy="2011680"/>
          </a:xfrm>
        </p:spPr>
        <p:txBody>
          <a:bodyPr/>
          <a:lstStyle>
            <a:lvl1pPr>
              <a:spcBef>
                <a:spcPts val="0"/>
              </a:spcBef>
              <a:defRPr/>
            </a:lvl1pPr>
            <a:lvl2pPr>
              <a:spcBef>
                <a:spcPts val="0"/>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336D4CD7-39EA-408F-91CC-F0168898D96C}" type="datetime1">
              <a:rPr lang="fi-FI" smtClean="0"/>
              <a:t>20.12.2024</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endParaRPr lang="fi-FI"/>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20" name="object 9">
            <a:extLst>
              <a:ext uri="{FF2B5EF4-FFF2-40B4-BE49-F238E27FC236}">
                <a16:creationId xmlns:a16="http://schemas.microsoft.com/office/drawing/2014/main" id="{720CA279-8F31-B245-A957-24CC423E9511}"/>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21" name="object 15">
            <a:extLst>
              <a:ext uri="{FF2B5EF4-FFF2-40B4-BE49-F238E27FC236}">
                <a16:creationId xmlns:a16="http://schemas.microsoft.com/office/drawing/2014/main" id="{343AB41E-7E7C-D64A-B75B-EAB11FA972A4}"/>
              </a:ext>
            </a:extLst>
          </p:cNvPr>
          <p:cNvSpPr/>
          <p:nvPr userDrawn="1"/>
        </p:nvSpPr>
        <p:spPr>
          <a:xfrm>
            <a:off x="826093" y="3622675"/>
            <a:ext cx="10541635" cy="0"/>
          </a:xfrm>
          <a:custGeom>
            <a:avLst/>
            <a:gdLst/>
            <a:ahLst/>
            <a:cxnLst/>
            <a:rect l="l" t="t" r="r" b="b"/>
            <a:pathLst>
              <a:path w="10541635">
                <a:moveTo>
                  <a:pt x="10541596" y="0"/>
                </a:moveTo>
                <a:lnTo>
                  <a:pt x="0" y="0"/>
                </a:lnTo>
              </a:path>
            </a:pathLst>
          </a:custGeom>
          <a:ln w="6350">
            <a:solidFill>
              <a:srgbClr val="17406E"/>
            </a:solidFill>
          </a:ln>
        </p:spPr>
        <p:txBody>
          <a:bodyPr wrap="square" lIns="0" tIns="0" rIns="0" bIns="0" rtlCol="0"/>
          <a:lstStyle/>
          <a:p>
            <a:endParaRPr/>
          </a:p>
        </p:txBody>
      </p:sp>
      <p:sp>
        <p:nvSpPr>
          <p:cNvPr id="12" name="Text Placeholder 11">
            <a:extLst>
              <a:ext uri="{FF2B5EF4-FFF2-40B4-BE49-F238E27FC236}">
                <a16:creationId xmlns:a16="http://schemas.microsoft.com/office/drawing/2014/main" id="{44691CC0-6302-E24C-A059-98EA7D30D6D6}"/>
              </a:ext>
            </a:extLst>
          </p:cNvPr>
          <p:cNvSpPr>
            <a:spLocks noGrp="1"/>
          </p:cNvSpPr>
          <p:nvPr>
            <p:ph type="body" sz="quarter" idx="13" hasCustomPrompt="1"/>
          </p:nvPr>
        </p:nvSpPr>
        <p:spPr>
          <a:xfrm>
            <a:off x="824230" y="2206752"/>
            <a:ext cx="10529570" cy="231648"/>
          </a:xfrm>
        </p:spPr>
        <p:txBody>
          <a:bodyPr anchor="ctr" anchorCtr="0"/>
          <a:lstStyle>
            <a:lvl1pPr marL="0" indent="0" algn="ctr">
              <a:buNone/>
              <a:defRPr sz="1800">
                <a:solidFill>
                  <a:schemeClr val="bg2"/>
                </a:solidFill>
                <a:latin typeface="+mn-lt"/>
              </a:defRPr>
            </a:lvl1pPr>
          </a:lstStyle>
          <a:p>
            <a:pPr lvl="0"/>
            <a:r>
              <a:rPr lang="en-US" dirty="0" err="1"/>
              <a:t>Työn</a:t>
            </a:r>
            <a:r>
              <a:rPr lang="en-US" dirty="0"/>
              <a:t> </a:t>
            </a:r>
            <a:r>
              <a:rPr lang="en-US" dirty="0" err="1"/>
              <a:t>kiinteä</a:t>
            </a:r>
            <a:r>
              <a:rPr lang="en-US" dirty="0"/>
              <a:t> </a:t>
            </a:r>
            <a:r>
              <a:rPr lang="en-US" dirty="0" err="1"/>
              <a:t>hinta</a:t>
            </a:r>
            <a:r>
              <a:rPr lang="en-US" dirty="0"/>
              <a:t> on:</a:t>
            </a:r>
            <a:endParaRPr lang="fi-FI" dirty="0"/>
          </a:p>
        </p:txBody>
      </p:sp>
      <p:sp>
        <p:nvSpPr>
          <p:cNvPr id="22" name="Text Placeholder 11">
            <a:extLst>
              <a:ext uri="{FF2B5EF4-FFF2-40B4-BE49-F238E27FC236}">
                <a16:creationId xmlns:a16="http://schemas.microsoft.com/office/drawing/2014/main" id="{B9AE71A2-7067-BE47-86F4-13662C74E81C}"/>
              </a:ext>
            </a:extLst>
          </p:cNvPr>
          <p:cNvSpPr>
            <a:spLocks noGrp="1"/>
          </p:cNvSpPr>
          <p:nvPr>
            <p:ph type="body" sz="quarter" idx="14" hasCustomPrompt="1"/>
          </p:nvPr>
        </p:nvSpPr>
        <p:spPr>
          <a:xfrm>
            <a:off x="824230" y="2462784"/>
            <a:ext cx="6052058" cy="724916"/>
          </a:xfrm>
        </p:spPr>
        <p:txBody>
          <a:bodyPr anchor="b" anchorCtr="0"/>
          <a:lstStyle>
            <a:lvl1pPr marL="0" indent="0" algn="r">
              <a:lnSpc>
                <a:spcPct val="100000"/>
              </a:lnSpc>
              <a:spcBef>
                <a:spcPts val="0"/>
              </a:spcBef>
              <a:buNone/>
              <a:defRPr sz="5000">
                <a:solidFill>
                  <a:schemeClr val="accent6"/>
                </a:solidFill>
                <a:latin typeface="+mj-lt"/>
              </a:defRPr>
            </a:lvl1pPr>
          </a:lstStyle>
          <a:p>
            <a:pPr lvl="0"/>
            <a:r>
              <a:rPr lang="en-US" dirty="0"/>
              <a:t>1 234 567 €</a:t>
            </a:r>
            <a:endParaRPr lang="fi-FI" dirty="0"/>
          </a:p>
        </p:txBody>
      </p:sp>
      <p:sp>
        <p:nvSpPr>
          <p:cNvPr id="23" name="Text Placeholder 11">
            <a:extLst>
              <a:ext uri="{FF2B5EF4-FFF2-40B4-BE49-F238E27FC236}">
                <a16:creationId xmlns:a16="http://schemas.microsoft.com/office/drawing/2014/main" id="{5C5DDF17-4F10-C047-B74F-560E09ED0747}"/>
              </a:ext>
            </a:extLst>
          </p:cNvPr>
          <p:cNvSpPr>
            <a:spLocks noGrp="1"/>
          </p:cNvSpPr>
          <p:nvPr>
            <p:ph type="body" sz="quarter" idx="15" hasCustomPrompt="1"/>
          </p:nvPr>
        </p:nvSpPr>
        <p:spPr>
          <a:xfrm>
            <a:off x="7067958" y="2825242"/>
            <a:ext cx="4403000" cy="243837"/>
          </a:xfrm>
        </p:spPr>
        <p:txBody>
          <a:bodyPr anchor="b" anchorCtr="0">
            <a:noAutofit/>
          </a:bodyPr>
          <a:lstStyle>
            <a:lvl1pPr marL="0" indent="0" algn="l">
              <a:lnSpc>
                <a:spcPct val="100000"/>
              </a:lnSpc>
              <a:spcBef>
                <a:spcPts val="0"/>
              </a:spcBef>
              <a:buNone/>
              <a:defRPr sz="1800">
                <a:solidFill>
                  <a:schemeClr val="bg2"/>
                </a:solidFill>
                <a:latin typeface="+mn-lt"/>
              </a:defRPr>
            </a:lvl1pPr>
          </a:lstStyle>
          <a:p>
            <a:pPr lvl="0"/>
            <a:r>
              <a:rPr lang="en-US" dirty="0" err="1"/>
              <a:t>alv</a:t>
            </a:r>
            <a:r>
              <a:rPr lang="en-US" dirty="0"/>
              <a:t>. 0 %</a:t>
            </a:r>
            <a:endParaRPr lang="fi-FI" dirty="0"/>
          </a:p>
        </p:txBody>
      </p:sp>
      <p:sp>
        <p:nvSpPr>
          <p:cNvPr id="5" name="Otsikko 4">
            <a:extLst>
              <a:ext uri="{FF2B5EF4-FFF2-40B4-BE49-F238E27FC236}">
                <a16:creationId xmlns:a16="http://schemas.microsoft.com/office/drawing/2014/main" id="{EF8DC6B7-93FD-E1DE-DB20-BB38B3C55CE8}"/>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fi-FI" dirty="0"/>
          </a:p>
        </p:txBody>
      </p:sp>
    </p:spTree>
    <p:extLst>
      <p:ext uri="{BB962C8B-B14F-4D97-AF65-F5344CB8AC3E}">
        <p14:creationId xmlns:p14="http://schemas.microsoft.com/office/powerpoint/2010/main" val="1922620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ääotsikko 2">
    <p:bg>
      <p:bgPr>
        <a:solidFill>
          <a:srgbClr val="1740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2153524" y="3263235"/>
            <a:ext cx="9207500" cy="1951667"/>
          </a:xfrm>
        </p:spPr>
        <p:txBody>
          <a:bodyPr anchor="ctr" anchorCtr="0"/>
          <a:lstStyle>
            <a:lvl1pPr algn="r">
              <a:lnSpc>
                <a:spcPct val="78000"/>
              </a:lnSpc>
              <a:defRPr sz="8000">
                <a:solidFill>
                  <a:srgbClr val="EFCCB8"/>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2217919" y="5396295"/>
            <a:ext cx="9144000" cy="298174"/>
          </a:xfrm>
        </p:spPr>
        <p:txBody>
          <a:bodyPr>
            <a:normAutofit/>
          </a:bodyPr>
          <a:lstStyle>
            <a:lvl1pPr marL="0" indent="0" algn="r">
              <a:buNone/>
              <a:defRPr sz="1600" spc="3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756A160F-10A4-CB44-A364-E5452F1D0A7A}"/>
              </a:ext>
            </a:extLst>
          </p:cNvPr>
          <p:cNvSpPr>
            <a:spLocks noGrp="1"/>
          </p:cNvSpPr>
          <p:nvPr>
            <p:ph type="body" sz="quarter" idx="13"/>
          </p:nvPr>
        </p:nvSpPr>
        <p:spPr>
          <a:xfrm>
            <a:off x="2154238" y="2721048"/>
            <a:ext cx="9207500" cy="386588"/>
          </a:xfrm>
        </p:spPr>
        <p:txBody>
          <a:bodyPr>
            <a:normAutofit/>
          </a:bodyPr>
          <a:lstStyle>
            <a:lvl1pPr marL="0" indent="0" algn="r">
              <a:buNone/>
              <a:defRPr sz="2500">
                <a:solidFill>
                  <a:schemeClr val="bg1"/>
                </a:solidFill>
              </a:defRPr>
            </a:lvl1pPr>
          </a:lstStyle>
          <a:p>
            <a:pPr lvl="0"/>
            <a:r>
              <a:rPr lang="en-US"/>
              <a:t>Click to edit Master text styles</a:t>
            </a:r>
          </a:p>
        </p:txBody>
      </p:sp>
      <p:grpSp>
        <p:nvGrpSpPr>
          <p:cNvPr id="19" name="Group 18">
            <a:extLst>
              <a:ext uri="{FF2B5EF4-FFF2-40B4-BE49-F238E27FC236}">
                <a16:creationId xmlns:a16="http://schemas.microsoft.com/office/drawing/2014/main" id="{7FEDC5CA-3959-BE43-BB24-E13A19E2BC01}"/>
              </a:ext>
            </a:extLst>
          </p:cNvPr>
          <p:cNvGrpSpPr/>
          <p:nvPr userDrawn="1"/>
        </p:nvGrpSpPr>
        <p:grpSpPr>
          <a:xfrm>
            <a:off x="828153" y="824194"/>
            <a:ext cx="2045199" cy="627793"/>
            <a:chOff x="5865996" y="257492"/>
            <a:chExt cx="5676003" cy="1742302"/>
          </a:xfrm>
        </p:grpSpPr>
        <p:sp>
          <p:nvSpPr>
            <p:cNvPr id="15" name="Freeform 14">
              <a:extLst>
                <a:ext uri="{FF2B5EF4-FFF2-40B4-BE49-F238E27FC236}">
                  <a16:creationId xmlns:a16="http://schemas.microsoft.com/office/drawing/2014/main" id="{13C15140-040D-F241-992D-3D24DDC3F730}"/>
                </a:ext>
              </a:extLst>
            </p:cNvPr>
            <p:cNvSpPr/>
            <p:nvPr/>
          </p:nvSpPr>
          <p:spPr>
            <a:xfrm>
              <a:off x="10986770" y="1409781"/>
              <a:ext cx="555229" cy="552313"/>
            </a:xfrm>
            <a:custGeom>
              <a:avLst/>
              <a:gdLst>
                <a:gd name="connsiteX0" fmla="*/ 555230 w 555229"/>
                <a:gd name="connsiteY0" fmla="*/ 276157 h 552313"/>
                <a:gd name="connsiteX1" fmla="*/ 277615 w 555229"/>
                <a:gd name="connsiteY1" fmla="*/ 552314 h 552313"/>
                <a:gd name="connsiteX2" fmla="*/ 0 w 555229"/>
                <a:gd name="connsiteY2" fmla="*/ 276157 h 552313"/>
                <a:gd name="connsiteX3" fmla="*/ 277615 w 555229"/>
                <a:gd name="connsiteY3" fmla="*/ 0 h 552313"/>
                <a:gd name="connsiteX4" fmla="*/ 555230 w 555229"/>
                <a:gd name="connsiteY4" fmla="*/ 276157 h 55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29" h="552313">
                  <a:moveTo>
                    <a:pt x="555230" y="276157"/>
                  </a:moveTo>
                  <a:cubicBezTo>
                    <a:pt x="555230" y="428692"/>
                    <a:pt x="430903" y="552314"/>
                    <a:pt x="277615" y="552314"/>
                  </a:cubicBezTo>
                  <a:cubicBezTo>
                    <a:pt x="124274" y="552314"/>
                    <a:pt x="0" y="428641"/>
                    <a:pt x="0" y="276157"/>
                  </a:cubicBezTo>
                  <a:cubicBezTo>
                    <a:pt x="0" y="123622"/>
                    <a:pt x="124274" y="0"/>
                    <a:pt x="277615" y="0"/>
                  </a:cubicBezTo>
                  <a:cubicBezTo>
                    <a:pt x="430955" y="0"/>
                    <a:pt x="555230" y="123673"/>
                    <a:pt x="555230" y="276157"/>
                  </a:cubicBezTo>
                  <a:close/>
                </a:path>
              </a:pathLst>
            </a:custGeom>
            <a:solidFill>
              <a:srgbClr val="EB5C18"/>
            </a:solidFill>
            <a:ln w="5129" cap="flat">
              <a:noFill/>
              <a:prstDash val="solid"/>
              <a:miter/>
            </a:ln>
          </p:spPr>
          <p:txBody>
            <a:bodyPr rtlCol="0" anchor="ctr"/>
            <a:lstStyle/>
            <a:p>
              <a:endParaRPr lang="fi-FI"/>
            </a:p>
          </p:txBody>
        </p:sp>
        <p:sp>
          <p:nvSpPr>
            <p:cNvPr id="16" name="Freeform 15">
              <a:extLst>
                <a:ext uri="{FF2B5EF4-FFF2-40B4-BE49-F238E27FC236}">
                  <a16:creationId xmlns:a16="http://schemas.microsoft.com/office/drawing/2014/main" id="{002A8398-D333-3344-AB9E-995A24DB8DF6}"/>
                </a:ext>
              </a:extLst>
            </p:cNvPr>
            <p:cNvSpPr/>
            <p:nvPr/>
          </p:nvSpPr>
          <p:spPr>
            <a:xfrm>
              <a:off x="5865996" y="287376"/>
              <a:ext cx="1064651" cy="1682380"/>
            </a:xfrm>
            <a:custGeom>
              <a:avLst/>
              <a:gdLst>
                <a:gd name="connsiteX0" fmla="*/ 951932 w 1064651"/>
                <a:gd name="connsiteY0" fmla="*/ 956435 h 1682380"/>
                <a:gd name="connsiteX1" fmla="*/ 951932 w 1064651"/>
                <a:gd name="connsiteY1" fmla="*/ 770951 h 1682380"/>
                <a:gd name="connsiteX2" fmla="*/ 936218 w 1064651"/>
                <a:gd name="connsiteY2" fmla="*/ 755319 h 1682380"/>
                <a:gd name="connsiteX3" fmla="*/ 276793 w 1064651"/>
                <a:gd name="connsiteY3" fmla="*/ 755319 h 1682380"/>
                <a:gd name="connsiteX4" fmla="*/ 261079 w 1064651"/>
                <a:gd name="connsiteY4" fmla="*/ 755319 h 1682380"/>
                <a:gd name="connsiteX5" fmla="*/ 245365 w 1064651"/>
                <a:gd name="connsiteY5" fmla="*/ 739688 h 1682380"/>
                <a:gd name="connsiteX6" fmla="*/ 245365 w 1064651"/>
                <a:gd name="connsiteY6" fmla="*/ 724056 h 1682380"/>
                <a:gd name="connsiteX7" fmla="*/ 245365 w 1064651"/>
                <a:gd name="connsiteY7" fmla="*/ 248010 h 1682380"/>
                <a:gd name="connsiteX8" fmla="*/ 245365 w 1064651"/>
                <a:gd name="connsiteY8" fmla="*/ 232378 h 1682380"/>
                <a:gd name="connsiteX9" fmla="*/ 261079 w 1064651"/>
                <a:gd name="connsiteY9" fmla="*/ 216747 h 1682380"/>
                <a:gd name="connsiteX10" fmla="*/ 276793 w 1064651"/>
                <a:gd name="connsiteY10" fmla="*/ 216747 h 1682380"/>
                <a:gd name="connsiteX11" fmla="*/ 1048938 w 1064651"/>
                <a:gd name="connsiteY11" fmla="*/ 216747 h 1682380"/>
                <a:gd name="connsiteX12" fmla="*/ 1064652 w 1064651"/>
                <a:gd name="connsiteY12" fmla="*/ 201115 h 1682380"/>
                <a:gd name="connsiteX13" fmla="*/ 1064652 w 1064651"/>
                <a:gd name="connsiteY13" fmla="*/ 15632 h 1682380"/>
                <a:gd name="connsiteX14" fmla="*/ 1048938 w 1064651"/>
                <a:gd name="connsiteY14" fmla="*/ 0 h 1682380"/>
                <a:gd name="connsiteX15" fmla="*/ 15663 w 1064651"/>
                <a:gd name="connsiteY15" fmla="*/ 0 h 1682380"/>
                <a:gd name="connsiteX16" fmla="*/ 0 w 1064651"/>
                <a:gd name="connsiteY16" fmla="*/ 15223 h 1682380"/>
                <a:gd name="connsiteX17" fmla="*/ 0 w 1064651"/>
                <a:gd name="connsiteY17" fmla="*/ 1667158 h 1682380"/>
                <a:gd name="connsiteX18" fmla="*/ 15663 w 1064651"/>
                <a:gd name="connsiteY18" fmla="*/ 1682381 h 1682380"/>
                <a:gd name="connsiteX19" fmla="*/ 229651 w 1064651"/>
                <a:gd name="connsiteY19" fmla="*/ 1682381 h 1682380"/>
                <a:gd name="connsiteX20" fmla="*/ 245365 w 1064651"/>
                <a:gd name="connsiteY20" fmla="*/ 1666749 h 1682380"/>
                <a:gd name="connsiteX21" fmla="*/ 245365 w 1064651"/>
                <a:gd name="connsiteY21" fmla="*/ 1003176 h 1682380"/>
                <a:gd name="connsiteX22" fmla="*/ 245365 w 1064651"/>
                <a:gd name="connsiteY22" fmla="*/ 987544 h 1682380"/>
                <a:gd name="connsiteX23" fmla="*/ 261079 w 1064651"/>
                <a:gd name="connsiteY23" fmla="*/ 971913 h 1682380"/>
                <a:gd name="connsiteX24" fmla="*/ 276793 w 1064651"/>
                <a:gd name="connsiteY24" fmla="*/ 971913 h 1682380"/>
                <a:gd name="connsiteX25" fmla="*/ 936218 w 1064651"/>
                <a:gd name="connsiteY25" fmla="*/ 971913 h 1682380"/>
                <a:gd name="connsiteX26" fmla="*/ 951932 w 1064651"/>
                <a:gd name="connsiteY26" fmla="*/ 956281 h 16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64651" h="1682380">
                  <a:moveTo>
                    <a:pt x="951932" y="956435"/>
                  </a:moveTo>
                  <a:lnTo>
                    <a:pt x="951932" y="770951"/>
                  </a:lnTo>
                  <a:cubicBezTo>
                    <a:pt x="951932" y="762318"/>
                    <a:pt x="944897" y="755319"/>
                    <a:pt x="936218" y="755319"/>
                  </a:cubicBezTo>
                  <a:lnTo>
                    <a:pt x="276793" y="755319"/>
                  </a:lnTo>
                  <a:lnTo>
                    <a:pt x="261079" y="755319"/>
                  </a:lnTo>
                  <a:cubicBezTo>
                    <a:pt x="252400" y="755319"/>
                    <a:pt x="245365" y="748321"/>
                    <a:pt x="245365" y="739688"/>
                  </a:cubicBezTo>
                  <a:lnTo>
                    <a:pt x="245365" y="724056"/>
                  </a:lnTo>
                  <a:lnTo>
                    <a:pt x="245365" y="248010"/>
                  </a:lnTo>
                  <a:lnTo>
                    <a:pt x="245365" y="232378"/>
                  </a:lnTo>
                  <a:cubicBezTo>
                    <a:pt x="245365" y="223745"/>
                    <a:pt x="252400" y="216747"/>
                    <a:pt x="261079" y="216747"/>
                  </a:cubicBezTo>
                  <a:lnTo>
                    <a:pt x="276793" y="216747"/>
                  </a:lnTo>
                  <a:lnTo>
                    <a:pt x="1048938" y="216747"/>
                  </a:lnTo>
                  <a:cubicBezTo>
                    <a:pt x="1057617" y="216747"/>
                    <a:pt x="1064652" y="209748"/>
                    <a:pt x="1064652" y="201115"/>
                  </a:cubicBezTo>
                  <a:lnTo>
                    <a:pt x="1064652" y="15632"/>
                  </a:lnTo>
                  <a:cubicBezTo>
                    <a:pt x="1064652" y="6998"/>
                    <a:pt x="1057617" y="0"/>
                    <a:pt x="1048938" y="0"/>
                  </a:cubicBezTo>
                  <a:lnTo>
                    <a:pt x="15663" y="0"/>
                  </a:lnTo>
                  <a:cubicBezTo>
                    <a:pt x="7138" y="0"/>
                    <a:pt x="205" y="6794"/>
                    <a:pt x="0" y="15223"/>
                  </a:cubicBezTo>
                  <a:lnTo>
                    <a:pt x="0" y="1667158"/>
                  </a:lnTo>
                  <a:cubicBezTo>
                    <a:pt x="205" y="1675587"/>
                    <a:pt x="7138" y="1682381"/>
                    <a:pt x="15663" y="1682381"/>
                  </a:cubicBezTo>
                  <a:lnTo>
                    <a:pt x="229651" y="1682381"/>
                  </a:lnTo>
                  <a:cubicBezTo>
                    <a:pt x="238330" y="1682381"/>
                    <a:pt x="245365" y="1675382"/>
                    <a:pt x="245365" y="1666749"/>
                  </a:cubicBezTo>
                  <a:lnTo>
                    <a:pt x="245365" y="1003176"/>
                  </a:lnTo>
                  <a:lnTo>
                    <a:pt x="245365" y="987544"/>
                  </a:lnTo>
                  <a:cubicBezTo>
                    <a:pt x="245365" y="978911"/>
                    <a:pt x="252400" y="971913"/>
                    <a:pt x="261079" y="971913"/>
                  </a:cubicBezTo>
                  <a:lnTo>
                    <a:pt x="276793" y="971913"/>
                  </a:lnTo>
                  <a:lnTo>
                    <a:pt x="936218" y="971913"/>
                  </a:lnTo>
                  <a:cubicBezTo>
                    <a:pt x="944897" y="971913"/>
                    <a:pt x="951932" y="964914"/>
                    <a:pt x="951932" y="956281"/>
                  </a:cubicBezTo>
                  <a:close/>
                </a:path>
              </a:pathLst>
            </a:custGeom>
            <a:solidFill>
              <a:schemeClr val="bg1"/>
            </a:solidFill>
            <a:ln w="5129" cap="flat">
              <a:noFill/>
              <a:prstDash val="solid"/>
              <a:miter/>
            </a:ln>
          </p:spPr>
          <p:txBody>
            <a:bodyPr rtlCol="0" anchor="ctr"/>
            <a:lstStyle/>
            <a:p>
              <a:endParaRPr lang="fi-FI"/>
            </a:p>
          </p:txBody>
        </p:sp>
        <p:sp>
          <p:nvSpPr>
            <p:cNvPr id="17" name="Freeform 16">
              <a:extLst>
                <a:ext uri="{FF2B5EF4-FFF2-40B4-BE49-F238E27FC236}">
                  <a16:creationId xmlns:a16="http://schemas.microsoft.com/office/drawing/2014/main" id="{9D380EAB-5368-1F45-B531-8BF5A1EF293F}"/>
                </a:ext>
              </a:extLst>
            </p:cNvPr>
            <p:cNvSpPr/>
            <p:nvPr/>
          </p:nvSpPr>
          <p:spPr>
            <a:xfrm>
              <a:off x="7163996" y="257492"/>
              <a:ext cx="1528216" cy="1742097"/>
            </a:xfrm>
            <a:custGeom>
              <a:avLst/>
              <a:gdLst>
                <a:gd name="connsiteX0" fmla="*/ 870743 w 1528216"/>
                <a:gd name="connsiteY0" fmla="*/ 1520549 h 1742097"/>
                <a:gd name="connsiteX1" fmla="*/ 432239 w 1528216"/>
                <a:gd name="connsiteY1" fmla="*/ 1329343 h 1742097"/>
                <a:gd name="connsiteX2" fmla="*/ 260514 w 1528216"/>
                <a:gd name="connsiteY2" fmla="*/ 871125 h 1742097"/>
                <a:gd name="connsiteX3" fmla="*/ 260514 w 1528216"/>
                <a:gd name="connsiteY3" fmla="*/ 866170 h 1742097"/>
                <a:gd name="connsiteX4" fmla="*/ 432958 w 1528216"/>
                <a:gd name="connsiteY4" fmla="*/ 410302 h 1742097"/>
                <a:gd name="connsiteX5" fmla="*/ 868226 w 1528216"/>
                <a:gd name="connsiteY5" fmla="*/ 221753 h 1742097"/>
                <a:gd name="connsiteX6" fmla="*/ 1347145 w 1528216"/>
                <a:gd name="connsiteY6" fmla="*/ 412805 h 1742097"/>
                <a:gd name="connsiteX7" fmla="*/ 1369176 w 1528216"/>
                <a:gd name="connsiteY7" fmla="*/ 411272 h 1742097"/>
                <a:gd name="connsiteX8" fmla="*/ 1506185 w 1528216"/>
                <a:gd name="connsiteY8" fmla="*/ 254293 h 1742097"/>
                <a:gd name="connsiteX9" fmla="*/ 1504902 w 1528216"/>
                <a:gd name="connsiteY9" fmla="*/ 232429 h 1742097"/>
                <a:gd name="connsiteX10" fmla="*/ 870691 w 1528216"/>
                <a:gd name="connsiteY10" fmla="*/ 0 h 1742097"/>
                <a:gd name="connsiteX11" fmla="*/ 243927 w 1528216"/>
                <a:gd name="connsiteY11" fmla="*/ 255621 h 1742097"/>
                <a:gd name="connsiteX12" fmla="*/ 0 w 1528216"/>
                <a:gd name="connsiteY12" fmla="*/ 871074 h 1742097"/>
                <a:gd name="connsiteX13" fmla="*/ 0 w 1528216"/>
                <a:gd name="connsiteY13" fmla="*/ 876029 h 1742097"/>
                <a:gd name="connsiteX14" fmla="*/ 244441 w 1528216"/>
                <a:gd name="connsiteY14" fmla="*/ 1490767 h 1742097"/>
                <a:gd name="connsiteX15" fmla="*/ 860626 w 1528216"/>
                <a:gd name="connsiteY15" fmla="*/ 1742097 h 1742097"/>
                <a:gd name="connsiteX16" fmla="*/ 1528216 w 1528216"/>
                <a:gd name="connsiteY16" fmla="*/ 1464357 h 1742097"/>
                <a:gd name="connsiteX17" fmla="*/ 1519897 w 1528216"/>
                <a:gd name="connsiteY17" fmla="*/ 1455979 h 1742097"/>
                <a:gd name="connsiteX18" fmla="*/ 1383657 w 1528216"/>
                <a:gd name="connsiteY18" fmla="*/ 1318718 h 1742097"/>
                <a:gd name="connsiteX19" fmla="*/ 1362140 w 1528216"/>
                <a:gd name="connsiteY19" fmla="*/ 1318156 h 1742097"/>
                <a:gd name="connsiteX20" fmla="*/ 870691 w 1528216"/>
                <a:gd name="connsiteY20" fmla="*/ 1520446 h 174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8216" h="1742097">
                  <a:moveTo>
                    <a:pt x="870743" y="1520549"/>
                  </a:moveTo>
                  <a:cubicBezTo>
                    <a:pt x="701175" y="1520549"/>
                    <a:pt x="545472" y="1452659"/>
                    <a:pt x="432239" y="1329343"/>
                  </a:cubicBezTo>
                  <a:cubicBezTo>
                    <a:pt x="321521" y="1208787"/>
                    <a:pt x="260514" y="1046035"/>
                    <a:pt x="260514" y="871125"/>
                  </a:cubicBezTo>
                  <a:lnTo>
                    <a:pt x="260514" y="866170"/>
                  </a:lnTo>
                  <a:cubicBezTo>
                    <a:pt x="260514" y="691925"/>
                    <a:pt x="321778" y="530041"/>
                    <a:pt x="432958" y="410302"/>
                  </a:cubicBezTo>
                  <a:cubicBezTo>
                    <a:pt x="545934" y="288723"/>
                    <a:pt x="700507" y="221753"/>
                    <a:pt x="868226" y="221753"/>
                  </a:cubicBezTo>
                  <a:cubicBezTo>
                    <a:pt x="1043957" y="221753"/>
                    <a:pt x="1189388" y="279324"/>
                    <a:pt x="1347145" y="412805"/>
                  </a:cubicBezTo>
                  <a:cubicBezTo>
                    <a:pt x="1353718" y="418373"/>
                    <a:pt x="1363527" y="417760"/>
                    <a:pt x="1369176" y="411272"/>
                  </a:cubicBezTo>
                  <a:lnTo>
                    <a:pt x="1506185" y="254293"/>
                  </a:lnTo>
                  <a:cubicBezTo>
                    <a:pt x="1511783" y="247857"/>
                    <a:pt x="1511269" y="238100"/>
                    <a:pt x="1504902" y="232429"/>
                  </a:cubicBezTo>
                  <a:cubicBezTo>
                    <a:pt x="1370973" y="112894"/>
                    <a:pt x="1187848" y="0"/>
                    <a:pt x="870691" y="0"/>
                  </a:cubicBezTo>
                  <a:cubicBezTo>
                    <a:pt x="627175" y="0"/>
                    <a:pt x="404611" y="90775"/>
                    <a:pt x="243927" y="255621"/>
                  </a:cubicBezTo>
                  <a:cubicBezTo>
                    <a:pt x="86633" y="417045"/>
                    <a:pt x="0" y="635580"/>
                    <a:pt x="0" y="871074"/>
                  </a:cubicBezTo>
                  <a:lnTo>
                    <a:pt x="0" y="876029"/>
                  </a:lnTo>
                  <a:cubicBezTo>
                    <a:pt x="0" y="1111932"/>
                    <a:pt x="86787" y="1330263"/>
                    <a:pt x="244441" y="1490767"/>
                  </a:cubicBezTo>
                  <a:cubicBezTo>
                    <a:pt x="403635" y="1652855"/>
                    <a:pt x="622502" y="1742097"/>
                    <a:pt x="860626" y="1742097"/>
                  </a:cubicBezTo>
                  <a:cubicBezTo>
                    <a:pt x="1134749" y="1742097"/>
                    <a:pt x="1330250" y="1661283"/>
                    <a:pt x="1528216" y="1464357"/>
                  </a:cubicBezTo>
                  <a:cubicBezTo>
                    <a:pt x="1525597" y="1461752"/>
                    <a:pt x="1522824" y="1458942"/>
                    <a:pt x="1519897" y="1455979"/>
                  </a:cubicBezTo>
                  <a:cubicBezTo>
                    <a:pt x="1483128" y="1418944"/>
                    <a:pt x="1421093" y="1356418"/>
                    <a:pt x="1383657" y="1318718"/>
                  </a:cubicBezTo>
                  <a:cubicBezTo>
                    <a:pt x="1377803" y="1312792"/>
                    <a:pt x="1368405" y="1312639"/>
                    <a:pt x="1362140" y="1318156"/>
                  </a:cubicBezTo>
                  <a:cubicBezTo>
                    <a:pt x="1222973" y="1440756"/>
                    <a:pt x="1081444" y="1520446"/>
                    <a:pt x="870691" y="1520446"/>
                  </a:cubicBezTo>
                  <a:close/>
                </a:path>
              </a:pathLst>
            </a:custGeom>
            <a:solidFill>
              <a:schemeClr val="bg1"/>
            </a:solidFill>
            <a:ln w="5129" cap="flat">
              <a:noFill/>
              <a:prstDash val="solid"/>
              <a:miter/>
            </a:ln>
          </p:spPr>
          <p:txBody>
            <a:bodyPr rtlCol="0" anchor="ctr"/>
            <a:lstStyle/>
            <a:p>
              <a:endParaRPr lang="fi-FI"/>
            </a:p>
          </p:txBody>
        </p:sp>
        <p:sp>
          <p:nvSpPr>
            <p:cNvPr id="18" name="Freeform 17">
              <a:extLst>
                <a:ext uri="{FF2B5EF4-FFF2-40B4-BE49-F238E27FC236}">
                  <a16:creationId xmlns:a16="http://schemas.microsoft.com/office/drawing/2014/main" id="{F0B94BD4-5603-3541-90D3-C7D9DC351BD8}"/>
                </a:ext>
              </a:extLst>
            </p:cNvPr>
            <p:cNvSpPr/>
            <p:nvPr/>
          </p:nvSpPr>
          <p:spPr>
            <a:xfrm>
              <a:off x="8899833" y="257595"/>
              <a:ext cx="1578490" cy="1742199"/>
            </a:xfrm>
            <a:custGeom>
              <a:avLst/>
              <a:gdLst>
                <a:gd name="connsiteX0" fmla="*/ 1327323 w 1578490"/>
                <a:gd name="connsiteY0" fmla="*/ 1006803 h 1742199"/>
                <a:gd name="connsiteX1" fmla="*/ 1343037 w 1578490"/>
                <a:gd name="connsiteY1" fmla="*/ 1022434 h 1742199"/>
                <a:gd name="connsiteX2" fmla="*/ 1343037 w 1578490"/>
                <a:gd name="connsiteY2" fmla="*/ 1038066 h 1742199"/>
                <a:gd name="connsiteX3" fmla="*/ 1343037 w 1578490"/>
                <a:gd name="connsiteY3" fmla="*/ 1362139 h 1742199"/>
                <a:gd name="connsiteX4" fmla="*/ 1343037 w 1578490"/>
                <a:gd name="connsiteY4" fmla="*/ 1377822 h 1742199"/>
                <a:gd name="connsiteX5" fmla="*/ 1330404 w 1578490"/>
                <a:gd name="connsiteY5" fmla="*/ 1387221 h 1742199"/>
                <a:gd name="connsiteX6" fmla="*/ 888151 w 1578490"/>
                <a:gd name="connsiteY6" fmla="*/ 1525504 h 1742199"/>
                <a:gd name="connsiteX7" fmla="*/ 260411 w 1578490"/>
                <a:gd name="connsiteY7" fmla="*/ 871074 h 1742199"/>
                <a:gd name="connsiteX8" fmla="*/ 260411 w 1578490"/>
                <a:gd name="connsiteY8" fmla="*/ 866119 h 1742199"/>
                <a:gd name="connsiteX9" fmla="*/ 431776 w 1578490"/>
                <a:gd name="connsiteY9" fmla="*/ 413265 h 1742199"/>
                <a:gd name="connsiteX10" fmla="*/ 860677 w 1578490"/>
                <a:gd name="connsiteY10" fmla="*/ 221651 h 1742199"/>
                <a:gd name="connsiteX11" fmla="*/ 1335693 w 1578490"/>
                <a:gd name="connsiteY11" fmla="*/ 384300 h 1742199"/>
                <a:gd name="connsiteX12" fmla="*/ 1357364 w 1578490"/>
                <a:gd name="connsiteY12" fmla="*/ 382104 h 1742199"/>
                <a:gd name="connsiteX13" fmla="*/ 1492423 w 1578490"/>
                <a:gd name="connsiteY13" fmla="*/ 221906 h 1742199"/>
                <a:gd name="connsiteX14" fmla="*/ 1490112 w 1578490"/>
                <a:gd name="connsiteY14" fmla="*/ 199481 h 1742199"/>
                <a:gd name="connsiteX15" fmla="*/ 876135 w 1578490"/>
                <a:gd name="connsiteY15" fmla="*/ 0 h 1742199"/>
                <a:gd name="connsiteX16" fmla="*/ 871564 w 1578490"/>
                <a:gd name="connsiteY16" fmla="*/ 0 h 1742199"/>
                <a:gd name="connsiteX17" fmla="*/ 245211 w 1578490"/>
                <a:gd name="connsiteY17" fmla="*/ 258431 h 1742199"/>
                <a:gd name="connsiteX18" fmla="*/ 0 w 1578490"/>
                <a:gd name="connsiteY18" fmla="*/ 871074 h 1742199"/>
                <a:gd name="connsiteX19" fmla="*/ 0 w 1578490"/>
                <a:gd name="connsiteY19" fmla="*/ 876080 h 1742199"/>
                <a:gd name="connsiteX20" fmla="*/ 240024 w 1578490"/>
                <a:gd name="connsiteY20" fmla="*/ 1493526 h 1742199"/>
                <a:gd name="connsiteX21" fmla="*/ 878240 w 1578490"/>
                <a:gd name="connsiteY21" fmla="*/ 1742199 h 1742199"/>
                <a:gd name="connsiteX22" fmla="*/ 1572842 w 1578490"/>
                <a:gd name="connsiteY22" fmla="*/ 1491891 h 1742199"/>
                <a:gd name="connsiteX23" fmla="*/ 1578491 w 1578490"/>
                <a:gd name="connsiteY23" fmla="*/ 1479835 h 1742199"/>
                <a:gd name="connsiteX24" fmla="*/ 1578491 w 1578490"/>
                <a:gd name="connsiteY24" fmla="*/ 815802 h 1742199"/>
                <a:gd name="connsiteX25" fmla="*/ 1562777 w 1578490"/>
                <a:gd name="connsiteY25" fmla="*/ 800170 h 1742199"/>
                <a:gd name="connsiteX26" fmla="*/ 910285 w 1578490"/>
                <a:gd name="connsiteY26" fmla="*/ 800170 h 1742199"/>
                <a:gd name="connsiteX27" fmla="*/ 894570 w 1578490"/>
                <a:gd name="connsiteY27" fmla="*/ 815802 h 1742199"/>
                <a:gd name="connsiteX28" fmla="*/ 894570 w 1578490"/>
                <a:gd name="connsiteY28" fmla="*/ 991273 h 1742199"/>
                <a:gd name="connsiteX29" fmla="*/ 910285 w 1578490"/>
                <a:gd name="connsiteY29" fmla="*/ 1006905 h 1742199"/>
                <a:gd name="connsiteX30" fmla="*/ 1311711 w 1578490"/>
                <a:gd name="connsiteY30" fmla="*/ 1006905 h 1742199"/>
                <a:gd name="connsiteX31" fmla="*/ 1327425 w 1578490"/>
                <a:gd name="connsiteY31" fmla="*/ 1006905 h 174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8490" h="1742199">
                  <a:moveTo>
                    <a:pt x="1327323" y="1006803"/>
                  </a:moveTo>
                  <a:cubicBezTo>
                    <a:pt x="1336001" y="1006803"/>
                    <a:pt x="1343037" y="1013801"/>
                    <a:pt x="1343037" y="1022434"/>
                  </a:cubicBezTo>
                  <a:lnTo>
                    <a:pt x="1343037" y="1038066"/>
                  </a:lnTo>
                  <a:lnTo>
                    <a:pt x="1343037" y="1362139"/>
                  </a:lnTo>
                  <a:lnTo>
                    <a:pt x="1343037" y="1377822"/>
                  </a:lnTo>
                  <a:lnTo>
                    <a:pt x="1330404" y="1387221"/>
                  </a:lnTo>
                  <a:cubicBezTo>
                    <a:pt x="1209981" y="1476413"/>
                    <a:pt x="1052892" y="1525504"/>
                    <a:pt x="888151" y="1525504"/>
                  </a:cubicBezTo>
                  <a:cubicBezTo>
                    <a:pt x="518563" y="1525504"/>
                    <a:pt x="260411" y="1256396"/>
                    <a:pt x="260411" y="871074"/>
                  </a:cubicBezTo>
                  <a:lnTo>
                    <a:pt x="260411" y="866119"/>
                  </a:lnTo>
                  <a:cubicBezTo>
                    <a:pt x="260411" y="695143"/>
                    <a:pt x="321213" y="534332"/>
                    <a:pt x="431776" y="413265"/>
                  </a:cubicBezTo>
                  <a:cubicBezTo>
                    <a:pt x="544496" y="289745"/>
                    <a:pt x="696810" y="221651"/>
                    <a:pt x="860677" y="221651"/>
                  </a:cubicBezTo>
                  <a:cubicBezTo>
                    <a:pt x="1072868" y="221651"/>
                    <a:pt x="1208132" y="285556"/>
                    <a:pt x="1335693" y="384300"/>
                  </a:cubicBezTo>
                  <a:cubicBezTo>
                    <a:pt x="1342369" y="389460"/>
                    <a:pt x="1351921" y="388591"/>
                    <a:pt x="1357364" y="382104"/>
                  </a:cubicBezTo>
                  <a:lnTo>
                    <a:pt x="1492423" y="221906"/>
                  </a:lnTo>
                  <a:cubicBezTo>
                    <a:pt x="1498123" y="215163"/>
                    <a:pt x="1497096" y="204947"/>
                    <a:pt x="1490112" y="199481"/>
                  </a:cubicBezTo>
                  <a:cubicBezTo>
                    <a:pt x="1309965" y="58848"/>
                    <a:pt x="1128381" y="460"/>
                    <a:pt x="876135" y="0"/>
                  </a:cubicBezTo>
                  <a:lnTo>
                    <a:pt x="871564" y="0"/>
                  </a:lnTo>
                  <a:cubicBezTo>
                    <a:pt x="629332" y="409"/>
                    <a:pt x="406973" y="92154"/>
                    <a:pt x="245211" y="258431"/>
                  </a:cubicBezTo>
                  <a:cubicBezTo>
                    <a:pt x="87095" y="420927"/>
                    <a:pt x="0" y="638491"/>
                    <a:pt x="0" y="871074"/>
                  </a:cubicBezTo>
                  <a:lnTo>
                    <a:pt x="0" y="876080"/>
                  </a:lnTo>
                  <a:cubicBezTo>
                    <a:pt x="0" y="1117552"/>
                    <a:pt x="85246" y="1336853"/>
                    <a:pt x="240024" y="1493526"/>
                  </a:cubicBezTo>
                  <a:cubicBezTo>
                    <a:pt x="400708" y="1656175"/>
                    <a:pt x="621372" y="1742199"/>
                    <a:pt x="878240" y="1742199"/>
                  </a:cubicBezTo>
                  <a:cubicBezTo>
                    <a:pt x="1196680" y="1742199"/>
                    <a:pt x="1429413" y="1609281"/>
                    <a:pt x="1572842" y="1491891"/>
                  </a:cubicBezTo>
                  <a:cubicBezTo>
                    <a:pt x="1576488" y="1488928"/>
                    <a:pt x="1578491" y="1484484"/>
                    <a:pt x="1578491" y="1479835"/>
                  </a:cubicBezTo>
                  <a:lnTo>
                    <a:pt x="1578491" y="815802"/>
                  </a:lnTo>
                  <a:cubicBezTo>
                    <a:pt x="1578491" y="807169"/>
                    <a:pt x="1571506" y="800170"/>
                    <a:pt x="1562777" y="800170"/>
                  </a:cubicBezTo>
                  <a:lnTo>
                    <a:pt x="910285" y="800170"/>
                  </a:lnTo>
                  <a:cubicBezTo>
                    <a:pt x="901606" y="800170"/>
                    <a:pt x="894570" y="807118"/>
                    <a:pt x="894570" y="815802"/>
                  </a:cubicBezTo>
                  <a:lnTo>
                    <a:pt x="894570" y="991273"/>
                  </a:lnTo>
                  <a:cubicBezTo>
                    <a:pt x="894570" y="999907"/>
                    <a:pt x="901606" y="1006905"/>
                    <a:pt x="910285" y="1006905"/>
                  </a:cubicBezTo>
                  <a:lnTo>
                    <a:pt x="1311711" y="1006905"/>
                  </a:lnTo>
                  <a:lnTo>
                    <a:pt x="1327425" y="1006905"/>
                  </a:lnTo>
                  <a:close/>
                </a:path>
              </a:pathLst>
            </a:custGeom>
            <a:solidFill>
              <a:schemeClr val="bg1"/>
            </a:solidFill>
            <a:ln w="5129" cap="flat">
              <a:noFill/>
              <a:prstDash val="solid"/>
              <a:miter/>
            </a:ln>
          </p:spPr>
          <p:txBody>
            <a:bodyPr rtlCol="0" anchor="ctr"/>
            <a:lstStyle/>
            <a:p>
              <a:endParaRPr lang="fi-FI"/>
            </a:p>
          </p:txBody>
        </p:sp>
      </p:grpSp>
    </p:spTree>
    <p:extLst>
      <p:ext uri="{BB962C8B-B14F-4D97-AF65-F5344CB8AC3E}">
        <p14:creationId xmlns:p14="http://schemas.microsoft.com/office/powerpoint/2010/main" val="1687663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sessikaavio 1">
    <p:spTree>
      <p:nvGrpSpPr>
        <p:cNvPr id="1" name=""/>
        <p:cNvGrpSpPr/>
        <p:nvPr/>
      </p:nvGrpSpPr>
      <p:grpSpPr>
        <a:xfrm>
          <a:off x="0" y="0"/>
          <a:ext cx="0" cy="0"/>
          <a:chOff x="0" y="0"/>
          <a:chExt cx="0" cy="0"/>
        </a:xfrm>
      </p:grpSpPr>
      <p:sp>
        <p:nvSpPr>
          <p:cNvPr id="96" name="Text Placeholder 95">
            <a:extLst>
              <a:ext uri="{FF2B5EF4-FFF2-40B4-BE49-F238E27FC236}">
                <a16:creationId xmlns:a16="http://schemas.microsoft.com/office/drawing/2014/main" id="{CAE140DC-6D77-FF49-88C5-C3BB51FBB651}"/>
              </a:ext>
            </a:extLst>
          </p:cNvPr>
          <p:cNvSpPr>
            <a:spLocks noGrp="1"/>
          </p:cNvSpPr>
          <p:nvPr>
            <p:ph type="body" sz="quarter" idx="29"/>
          </p:nvPr>
        </p:nvSpPr>
        <p:spPr>
          <a:xfrm>
            <a:off x="1181100" y="2355849"/>
            <a:ext cx="1200150" cy="1198800"/>
          </a:xfrm>
          <a:prstGeom prst="ellipse">
            <a:avLst/>
          </a:prstGeom>
          <a:ln w="12700">
            <a:solidFill>
              <a:srgbClr val="EB5C18"/>
            </a:solidFill>
          </a:ln>
        </p:spPr>
        <p:txBody>
          <a:bodyPr anchor="ctr" anchorCtr="0">
            <a:normAutofit/>
          </a:bodyPr>
          <a:lstStyle>
            <a:lvl1pPr marL="0" indent="0" algn="ctr">
              <a:buNone/>
              <a:defRPr sz="1400">
                <a:solidFill>
                  <a:schemeClr val="tx2"/>
                </a:solidFill>
                <a:latin typeface="+mn-lt"/>
              </a:defRPr>
            </a:lvl1pPr>
            <a:lvl2pPr marL="627063"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BC8A9C21-D2B0-4496-88B3-122F2C36F4FE}" type="datetime1">
              <a:rPr lang="fi-FI" smtClean="0"/>
              <a:t>20.12.2024</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64" name="object 3">
            <a:extLst>
              <a:ext uri="{FF2B5EF4-FFF2-40B4-BE49-F238E27FC236}">
                <a16:creationId xmlns:a16="http://schemas.microsoft.com/office/drawing/2014/main" id="{91B67380-AD23-FB41-A230-D4FF4874A36A}"/>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65" name="object 3">
            <a:extLst>
              <a:ext uri="{FF2B5EF4-FFF2-40B4-BE49-F238E27FC236}">
                <a16:creationId xmlns:a16="http://schemas.microsoft.com/office/drawing/2014/main" id="{E480591E-C680-AA4F-B7BC-13E65A54C4D3}"/>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72" name="Text Placeholder 65">
            <a:extLst>
              <a:ext uri="{FF2B5EF4-FFF2-40B4-BE49-F238E27FC236}">
                <a16:creationId xmlns:a16="http://schemas.microsoft.com/office/drawing/2014/main" id="{5AE00CDF-3F86-EF45-A6FE-18C62ACB5FAD}"/>
              </a:ext>
            </a:extLst>
          </p:cNvPr>
          <p:cNvSpPr>
            <a:spLocks noGrp="1"/>
          </p:cNvSpPr>
          <p:nvPr>
            <p:ph type="body" sz="quarter" idx="13"/>
          </p:nvPr>
        </p:nvSpPr>
        <p:spPr>
          <a:xfrm>
            <a:off x="727326" y="4096518"/>
            <a:ext cx="2088000" cy="1804680"/>
          </a:xfrm>
        </p:spPr>
        <p:txBody>
          <a:bodyPr>
            <a:normAutofit/>
          </a:bodyPr>
          <a:lstStyle>
            <a:lvl1pPr marL="0" indent="0" algn="ctr">
              <a:lnSpc>
                <a:spcPct val="120000"/>
              </a:lnSpc>
              <a:buNone/>
              <a:defRPr sz="1400" spc="-3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86" name="Text Placeholder 19">
            <a:extLst>
              <a:ext uri="{FF2B5EF4-FFF2-40B4-BE49-F238E27FC236}">
                <a16:creationId xmlns:a16="http://schemas.microsoft.com/office/drawing/2014/main" id="{A13028B3-AD40-5B44-9F09-AF1C27B793D9}"/>
              </a:ext>
            </a:extLst>
          </p:cNvPr>
          <p:cNvSpPr>
            <a:spLocks noGrp="1"/>
          </p:cNvSpPr>
          <p:nvPr>
            <p:ph type="body" sz="quarter" idx="20"/>
          </p:nvPr>
        </p:nvSpPr>
        <p:spPr>
          <a:xfrm>
            <a:off x="727326" y="3791720"/>
            <a:ext cx="2088000"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87" name="Text Placeholder 65">
            <a:extLst>
              <a:ext uri="{FF2B5EF4-FFF2-40B4-BE49-F238E27FC236}">
                <a16:creationId xmlns:a16="http://schemas.microsoft.com/office/drawing/2014/main" id="{BF530207-C90E-054B-A90E-5D2C7DC175AD}"/>
              </a:ext>
            </a:extLst>
          </p:cNvPr>
          <p:cNvSpPr>
            <a:spLocks noGrp="1"/>
          </p:cNvSpPr>
          <p:nvPr>
            <p:ph type="body" sz="quarter" idx="21"/>
          </p:nvPr>
        </p:nvSpPr>
        <p:spPr>
          <a:xfrm>
            <a:off x="2874264" y="4096518"/>
            <a:ext cx="2088000" cy="1804680"/>
          </a:xfrm>
        </p:spPr>
        <p:txBody>
          <a:bodyPr>
            <a:normAutofit/>
          </a:bodyPr>
          <a:lstStyle>
            <a:lvl1pPr marL="0" indent="0" algn="ctr">
              <a:lnSpc>
                <a:spcPct val="120000"/>
              </a:lnSpc>
              <a:buNone/>
              <a:defRPr sz="1400" spc="-3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88" name="Text Placeholder 19">
            <a:extLst>
              <a:ext uri="{FF2B5EF4-FFF2-40B4-BE49-F238E27FC236}">
                <a16:creationId xmlns:a16="http://schemas.microsoft.com/office/drawing/2014/main" id="{8C0016C4-3D97-1A43-86CB-9FB07BD4F33B}"/>
              </a:ext>
            </a:extLst>
          </p:cNvPr>
          <p:cNvSpPr>
            <a:spLocks noGrp="1"/>
          </p:cNvSpPr>
          <p:nvPr>
            <p:ph type="body" sz="quarter" idx="22"/>
          </p:nvPr>
        </p:nvSpPr>
        <p:spPr>
          <a:xfrm>
            <a:off x="2874264" y="3791720"/>
            <a:ext cx="2088000"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89" name="Text Placeholder 65">
            <a:extLst>
              <a:ext uri="{FF2B5EF4-FFF2-40B4-BE49-F238E27FC236}">
                <a16:creationId xmlns:a16="http://schemas.microsoft.com/office/drawing/2014/main" id="{9CF8888A-3413-924F-9D89-B551C929D9FB}"/>
              </a:ext>
            </a:extLst>
          </p:cNvPr>
          <p:cNvSpPr>
            <a:spLocks noGrp="1"/>
          </p:cNvSpPr>
          <p:nvPr>
            <p:ph type="body" sz="quarter" idx="23"/>
          </p:nvPr>
        </p:nvSpPr>
        <p:spPr>
          <a:xfrm>
            <a:off x="5056632" y="4096518"/>
            <a:ext cx="2088000" cy="1804680"/>
          </a:xfrm>
        </p:spPr>
        <p:txBody>
          <a:bodyPr>
            <a:normAutofit/>
          </a:bodyPr>
          <a:lstStyle>
            <a:lvl1pPr marL="0" indent="0" algn="ctr">
              <a:lnSpc>
                <a:spcPct val="120000"/>
              </a:lnSpc>
              <a:buNone/>
              <a:defRPr sz="1400" spc="-3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90" name="Text Placeholder 19">
            <a:extLst>
              <a:ext uri="{FF2B5EF4-FFF2-40B4-BE49-F238E27FC236}">
                <a16:creationId xmlns:a16="http://schemas.microsoft.com/office/drawing/2014/main" id="{8CF738B7-867A-1842-B46E-135BDA1072EC}"/>
              </a:ext>
            </a:extLst>
          </p:cNvPr>
          <p:cNvSpPr>
            <a:spLocks noGrp="1"/>
          </p:cNvSpPr>
          <p:nvPr>
            <p:ph type="body" sz="quarter" idx="24"/>
          </p:nvPr>
        </p:nvSpPr>
        <p:spPr>
          <a:xfrm>
            <a:off x="5056632" y="3791720"/>
            <a:ext cx="2088000"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91" name="Text Placeholder 65">
            <a:extLst>
              <a:ext uri="{FF2B5EF4-FFF2-40B4-BE49-F238E27FC236}">
                <a16:creationId xmlns:a16="http://schemas.microsoft.com/office/drawing/2014/main" id="{F6E5564F-8C90-544D-B4EF-ED6901B8F60D}"/>
              </a:ext>
            </a:extLst>
          </p:cNvPr>
          <p:cNvSpPr>
            <a:spLocks noGrp="1"/>
          </p:cNvSpPr>
          <p:nvPr>
            <p:ph type="body" sz="quarter" idx="25"/>
          </p:nvPr>
        </p:nvSpPr>
        <p:spPr>
          <a:xfrm>
            <a:off x="7202424" y="4096518"/>
            <a:ext cx="2088000" cy="1804680"/>
          </a:xfrm>
        </p:spPr>
        <p:txBody>
          <a:bodyPr>
            <a:normAutofit/>
          </a:bodyPr>
          <a:lstStyle>
            <a:lvl1pPr marL="0" indent="0" algn="ctr">
              <a:lnSpc>
                <a:spcPct val="120000"/>
              </a:lnSpc>
              <a:buNone/>
              <a:defRPr sz="1400" spc="-3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92" name="Text Placeholder 19">
            <a:extLst>
              <a:ext uri="{FF2B5EF4-FFF2-40B4-BE49-F238E27FC236}">
                <a16:creationId xmlns:a16="http://schemas.microsoft.com/office/drawing/2014/main" id="{D14E8817-A312-5949-8DA0-F5495DFBE19E}"/>
              </a:ext>
            </a:extLst>
          </p:cNvPr>
          <p:cNvSpPr>
            <a:spLocks noGrp="1"/>
          </p:cNvSpPr>
          <p:nvPr>
            <p:ph type="body" sz="quarter" idx="26"/>
          </p:nvPr>
        </p:nvSpPr>
        <p:spPr>
          <a:xfrm>
            <a:off x="7202424" y="3791720"/>
            <a:ext cx="2088000"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93" name="Text Placeholder 65">
            <a:extLst>
              <a:ext uri="{FF2B5EF4-FFF2-40B4-BE49-F238E27FC236}">
                <a16:creationId xmlns:a16="http://schemas.microsoft.com/office/drawing/2014/main" id="{B788579A-BEC9-6C4A-A98E-02A56CFE40CB}"/>
              </a:ext>
            </a:extLst>
          </p:cNvPr>
          <p:cNvSpPr>
            <a:spLocks noGrp="1"/>
          </p:cNvSpPr>
          <p:nvPr>
            <p:ph type="body" sz="quarter" idx="27"/>
          </p:nvPr>
        </p:nvSpPr>
        <p:spPr>
          <a:xfrm>
            <a:off x="9336024" y="4096518"/>
            <a:ext cx="2088000" cy="1804680"/>
          </a:xfrm>
        </p:spPr>
        <p:txBody>
          <a:bodyPr>
            <a:normAutofit/>
          </a:bodyPr>
          <a:lstStyle>
            <a:lvl1pPr marL="0" indent="0" algn="ctr">
              <a:lnSpc>
                <a:spcPct val="120000"/>
              </a:lnSpc>
              <a:buNone/>
              <a:defRPr sz="1400" spc="-3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94" name="Text Placeholder 19">
            <a:extLst>
              <a:ext uri="{FF2B5EF4-FFF2-40B4-BE49-F238E27FC236}">
                <a16:creationId xmlns:a16="http://schemas.microsoft.com/office/drawing/2014/main" id="{1901F1E8-B6CA-994D-BB54-21FB24F514C8}"/>
              </a:ext>
            </a:extLst>
          </p:cNvPr>
          <p:cNvSpPr>
            <a:spLocks noGrp="1"/>
          </p:cNvSpPr>
          <p:nvPr>
            <p:ph type="body" sz="quarter" idx="28"/>
          </p:nvPr>
        </p:nvSpPr>
        <p:spPr>
          <a:xfrm>
            <a:off x="9336024" y="3791720"/>
            <a:ext cx="2088000"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3" name="Otsikko 2">
            <a:extLst>
              <a:ext uri="{FF2B5EF4-FFF2-40B4-BE49-F238E27FC236}">
                <a16:creationId xmlns:a16="http://schemas.microsoft.com/office/drawing/2014/main" id="{1C6A9E16-7AAA-0477-97A3-54CFAEB3B55F}"/>
              </a:ext>
            </a:extLst>
          </p:cNvPr>
          <p:cNvSpPr>
            <a:spLocks noGrp="1"/>
          </p:cNvSpPr>
          <p:nvPr>
            <p:ph type="title"/>
          </p:nvPr>
        </p:nvSpPr>
        <p:spPr/>
        <p:txBody>
          <a:bodyPr/>
          <a:lstStyle/>
          <a:p>
            <a:r>
              <a:rPr lang="en-US"/>
              <a:t>Click to edit Master title style</a:t>
            </a:r>
            <a:endParaRPr lang="fi-FI"/>
          </a:p>
        </p:txBody>
      </p:sp>
      <p:sp>
        <p:nvSpPr>
          <p:cNvPr id="13" name="Text Placeholder 95">
            <a:extLst>
              <a:ext uri="{FF2B5EF4-FFF2-40B4-BE49-F238E27FC236}">
                <a16:creationId xmlns:a16="http://schemas.microsoft.com/office/drawing/2014/main" id="{4AA2E4DC-0182-54C7-54DC-986677C7C620}"/>
              </a:ext>
            </a:extLst>
          </p:cNvPr>
          <p:cNvSpPr>
            <a:spLocks noGrp="1"/>
          </p:cNvSpPr>
          <p:nvPr>
            <p:ph type="body" sz="quarter" idx="33"/>
          </p:nvPr>
        </p:nvSpPr>
        <p:spPr>
          <a:xfrm>
            <a:off x="9801359" y="2355849"/>
            <a:ext cx="1200150" cy="1198800"/>
          </a:xfrm>
          <a:prstGeom prst="ellipse">
            <a:avLst/>
          </a:prstGeom>
          <a:ln w="12700">
            <a:solidFill>
              <a:srgbClr val="EB5C18"/>
            </a:solidFill>
          </a:ln>
        </p:spPr>
        <p:txBody>
          <a:bodyPr anchor="ctr" anchorCtr="0">
            <a:normAutofit/>
          </a:bodyPr>
          <a:lstStyle>
            <a:lvl1pPr marL="0" indent="0" algn="ctr">
              <a:buNone/>
              <a:defRPr sz="1400">
                <a:solidFill>
                  <a:schemeClr val="tx2"/>
                </a:solidFill>
                <a:latin typeface="+mn-lt"/>
              </a:defRPr>
            </a:lvl1pPr>
            <a:lvl2pPr marL="627063"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4" name="Text Placeholder 95">
            <a:extLst>
              <a:ext uri="{FF2B5EF4-FFF2-40B4-BE49-F238E27FC236}">
                <a16:creationId xmlns:a16="http://schemas.microsoft.com/office/drawing/2014/main" id="{B113796A-151E-AF3F-3540-4A518DF15547}"/>
              </a:ext>
            </a:extLst>
          </p:cNvPr>
          <p:cNvSpPr>
            <a:spLocks noGrp="1"/>
          </p:cNvSpPr>
          <p:nvPr>
            <p:ph type="body" sz="quarter" idx="30"/>
          </p:nvPr>
        </p:nvSpPr>
        <p:spPr>
          <a:xfrm>
            <a:off x="3344750" y="2355849"/>
            <a:ext cx="1200150" cy="1198800"/>
          </a:xfrm>
          <a:prstGeom prst="ellipse">
            <a:avLst/>
          </a:prstGeom>
          <a:ln w="12700">
            <a:solidFill>
              <a:srgbClr val="EB5C18"/>
            </a:solidFill>
          </a:ln>
        </p:spPr>
        <p:txBody>
          <a:bodyPr anchor="ctr" anchorCtr="0">
            <a:normAutofit/>
          </a:bodyPr>
          <a:lstStyle>
            <a:lvl1pPr marL="0" indent="0" algn="ctr">
              <a:buNone/>
              <a:defRPr sz="1400">
                <a:solidFill>
                  <a:schemeClr val="tx2"/>
                </a:solidFill>
                <a:latin typeface="+mn-lt"/>
              </a:defRPr>
            </a:lvl1pPr>
            <a:lvl2pPr marL="627063"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5" name="Text Placeholder 95">
            <a:extLst>
              <a:ext uri="{FF2B5EF4-FFF2-40B4-BE49-F238E27FC236}">
                <a16:creationId xmlns:a16="http://schemas.microsoft.com/office/drawing/2014/main" id="{5EA43360-6DB4-875E-7434-A61667098D42}"/>
              </a:ext>
            </a:extLst>
          </p:cNvPr>
          <p:cNvSpPr>
            <a:spLocks noGrp="1"/>
          </p:cNvSpPr>
          <p:nvPr>
            <p:ph type="body" sz="quarter" idx="31"/>
          </p:nvPr>
        </p:nvSpPr>
        <p:spPr>
          <a:xfrm>
            <a:off x="5499815" y="2355849"/>
            <a:ext cx="1200150" cy="1198800"/>
          </a:xfrm>
          <a:prstGeom prst="ellipse">
            <a:avLst/>
          </a:prstGeom>
          <a:ln w="12700">
            <a:solidFill>
              <a:srgbClr val="EB5C18"/>
            </a:solidFill>
          </a:ln>
        </p:spPr>
        <p:txBody>
          <a:bodyPr anchor="ctr" anchorCtr="0">
            <a:normAutofit/>
          </a:bodyPr>
          <a:lstStyle>
            <a:lvl1pPr marL="0" indent="0" algn="ctr">
              <a:buNone/>
              <a:defRPr sz="1400">
                <a:solidFill>
                  <a:schemeClr val="tx2"/>
                </a:solidFill>
                <a:latin typeface="+mn-lt"/>
              </a:defRPr>
            </a:lvl1pPr>
            <a:lvl2pPr marL="627063"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16" name="Text Placeholder 95">
            <a:extLst>
              <a:ext uri="{FF2B5EF4-FFF2-40B4-BE49-F238E27FC236}">
                <a16:creationId xmlns:a16="http://schemas.microsoft.com/office/drawing/2014/main" id="{641EDE79-F2FD-61AB-0151-B6DB36AA7333}"/>
              </a:ext>
            </a:extLst>
          </p:cNvPr>
          <p:cNvSpPr>
            <a:spLocks noGrp="1"/>
          </p:cNvSpPr>
          <p:nvPr>
            <p:ph type="body" sz="quarter" idx="32"/>
          </p:nvPr>
        </p:nvSpPr>
        <p:spPr>
          <a:xfrm>
            <a:off x="7646294" y="2355849"/>
            <a:ext cx="1200150" cy="1198800"/>
          </a:xfrm>
          <a:prstGeom prst="ellipse">
            <a:avLst/>
          </a:prstGeom>
          <a:ln w="12700">
            <a:solidFill>
              <a:srgbClr val="EB5C18"/>
            </a:solidFill>
          </a:ln>
        </p:spPr>
        <p:txBody>
          <a:bodyPr anchor="ctr" anchorCtr="0">
            <a:normAutofit/>
          </a:bodyPr>
          <a:lstStyle>
            <a:lvl1pPr marL="0" indent="0" algn="ctr">
              <a:buNone/>
              <a:defRPr sz="1400">
                <a:solidFill>
                  <a:schemeClr val="tx2"/>
                </a:solidFill>
                <a:latin typeface="+mn-lt"/>
              </a:defRPr>
            </a:lvl1pPr>
            <a:lvl2pPr marL="627063"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343574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sessikaavio 2">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BE425BCE-82EA-45D1-A408-8FC6233952D8}" type="datetime1">
              <a:rPr lang="fi-FI" smtClean="0"/>
              <a:t>20.12.2024</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64" name="object 3">
            <a:extLst>
              <a:ext uri="{FF2B5EF4-FFF2-40B4-BE49-F238E27FC236}">
                <a16:creationId xmlns:a16="http://schemas.microsoft.com/office/drawing/2014/main" id="{91B67380-AD23-FB41-A230-D4FF4874A36A}"/>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65" name="object 3">
            <a:extLst>
              <a:ext uri="{FF2B5EF4-FFF2-40B4-BE49-F238E27FC236}">
                <a16:creationId xmlns:a16="http://schemas.microsoft.com/office/drawing/2014/main" id="{E480591E-C680-AA4F-B7BC-13E65A54C4D3}"/>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72" name="Text Placeholder 65">
            <a:extLst>
              <a:ext uri="{FF2B5EF4-FFF2-40B4-BE49-F238E27FC236}">
                <a16:creationId xmlns:a16="http://schemas.microsoft.com/office/drawing/2014/main" id="{5AE00CDF-3F86-EF45-A6FE-18C62ACB5FAD}"/>
              </a:ext>
            </a:extLst>
          </p:cNvPr>
          <p:cNvSpPr>
            <a:spLocks noGrp="1"/>
          </p:cNvSpPr>
          <p:nvPr>
            <p:ph type="body" sz="quarter" idx="13"/>
          </p:nvPr>
        </p:nvSpPr>
        <p:spPr>
          <a:xfrm>
            <a:off x="940813" y="2890418"/>
            <a:ext cx="1734178" cy="1428421"/>
          </a:xfrm>
        </p:spPr>
        <p:txBody>
          <a:bodyPr>
            <a:normAutofit/>
          </a:bodyPr>
          <a:lstStyle>
            <a:lvl1pPr marL="0" indent="0" algn="ctr">
              <a:lnSpc>
                <a:spcPct val="120000"/>
              </a:lnSpc>
              <a:buNone/>
              <a:defRPr sz="1400" spc="-3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86" name="Text Placeholder 19">
            <a:extLst>
              <a:ext uri="{FF2B5EF4-FFF2-40B4-BE49-F238E27FC236}">
                <a16:creationId xmlns:a16="http://schemas.microsoft.com/office/drawing/2014/main" id="{A13028B3-AD40-5B44-9F09-AF1C27B793D9}"/>
              </a:ext>
            </a:extLst>
          </p:cNvPr>
          <p:cNvSpPr>
            <a:spLocks noGrp="1"/>
          </p:cNvSpPr>
          <p:nvPr>
            <p:ph type="body" sz="quarter" idx="20"/>
          </p:nvPr>
        </p:nvSpPr>
        <p:spPr>
          <a:xfrm>
            <a:off x="727326" y="5659651"/>
            <a:ext cx="2088000"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87" name="Text Placeholder 65">
            <a:extLst>
              <a:ext uri="{FF2B5EF4-FFF2-40B4-BE49-F238E27FC236}">
                <a16:creationId xmlns:a16="http://schemas.microsoft.com/office/drawing/2014/main" id="{BF530207-C90E-054B-A90E-5D2C7DC175AD}"/>
              </a:ext>
            </a:extLst>
          </p:cNvPr>
          <p:cNvSpPr>
            <a:spLocks noGrp="1"/>
          </p:cNvSpPr>
          <p:nvPr>
            <p:ph type="body" sz="quarter" idx="21"/>
          </p:nvPr>
        </p:nvSpPr>
        <p:spPr>
          <a:xfrm>
            <a:off x="3087751" y="2890418"/>
            <a:ext cx="1734178" cy="1428421"/>
          </a:xfrm>
        </p:spPr>
        <p:txBody>
          <a:bodyPr>
            <a:normAutofit/>
          </a:bodyPr>
          <a:lstStyle>
            <a:lvl1pPr marL="0" indent="0" algn="ctr">
              <a:lnSpc>
                <a:spcPct val="120000"/>
              </a:lnSpc>
              <a:buNone/>
              <a:defRPr sz="1400" spc="-3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88" name="Text Placeholder 19">
            <a:extLst>
              <a:ext uri="{FF2B5EF4-FFF2-40B4-BE49-F238E27FC236}">
                <a16:creationId xmlns:a16="http://schemas.microsoft.com/office/drawing/2014/main" id="{8C0016C4-3D97-1A43-86CB-9FB07BD4F33B}"/>
              </a:ext>
            </a:extLst>
          </p:cNvPr>
          <p:cNvSpPr>
            <a:spLocks noGrp="1"/>
          </p:cNvSpPr>
          <p:nvPr>
            <p:ph type="body" sz="quarter" idx="22"/>
          </p:nvPr>
        </p:nvSpPr>
        <p:spPr>
          <a:xfrm>
            <a:off x="2874264" y="5659651"/>
            <a:ext cx="2088000"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89" name="Text Placeholder 65">
            <a:extLst>
              <a:ext uri="{FF2B5EF4-FFF2-40B4-BE49-F238E27FC236}">
                <a16:creationId xmlns:a16="http://schemas.microsoft.com/office/drawing/2014/main" id="{9CF8888A-3413-924F-9D89-B551C929D9FB}"/>
              </a:ext>
            </a:extLst>
          </p:cNvPr>
          <p:cNvSpPr>
            <a:spLocks noGrp="1"/>
          </p:cNvSpPr>
          <p:nvPr>
            <p:ph type="body" sz="quarter" idx="23"/>
          </p:nvPr>
        </p:nvSpPr>
        <p:spPr>
          <a:xfrm>
            <a:off x="5270119" y="2890418"/>
            <a:ext cx="1734178" cy="1428421"/>
          </a:xfrm>
        </p:spPr>
        <p:txBody>
          <a:bodyPr>
            <a:normAutofit/>
          </a:bodyPr>
          <a:lstStyle>
            <a:lvl1pPr marL="0" indent="0" algn="ctr">
              <a:lnSpc>
                <a:spcPct val="120000"/>
              </a:lnSpc>
              <a:buNone/>
              <a:defRPr sz="1400" spc="-3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90" name="Text Placeholder 19">
            <a:extLst>
              <a:ext uri="{FF2B5EF4-FFF2-40B4-BE49-F238E27FC236}">
                <a16:creationId xmlns:a16="http://schemas.microsoft.com/office/drawing/2014/main" id="{8CF738B7-867A-1842-B46E-135BDA1072EC}"/>
              </a:ext>
            </a:extLst>
          </p:cNvPr>
          <p:cNvSpPr>
            <a:spLocks noGrp="1"/>
          </p:cNvSpPr>
          <p:nvPr>
            <p:ph type="body" sz="quarter" idx="24"/>
          </p:nvPr>
        </p:nvSpPr>
        <p:spPr>
          <a:xfrm>
            <a:off x="5056632" y="5659651"/>
            <a:ext cx="2088000"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91" name="Text Placeholder 65">
            <a:extLst>
              <a:ext uri="{FF2B5EF4-FFF2-40B4-BE49-F238E27FC236}">
                <a16:creationId xmlns:a16="http://schemas.microsoft.com/office/drawing/2014/main" id="{F6E5564F-8C90-544D-B4EF-ED6901B8F60D}"/>
              </a:ext>
            </a:extLst>
          </p:cNvPr>
          <p:cNvSpPr>
            <a:spLocks noGrp="1"/>
          </p:cNvSpPr>
          <p:nvPr>
            <p:ph type="body" sz="quarter" idx="25"/>
          </p:nvPr>
        </p:nvSpPr>
        <p:spPr>
          <a:xfrm>
            <a:off x="7415911" y="2890418"/>
            <a:ext cx="1734178" cy="1428421"/>
          </a:xfrm>
        </p:spPr>
        <p:txBody>
          <a:bodyPr>
            <a:normAutofit/>
          </a:bodyPr>
          <a:lstStyle>
            <a:lvl1pPr marL="0" indent="0" algn="ctr">
              <a:lnSpc>
                <a:spcPct val="120000"/>
              </a:lnSpc>
              <a:buNone/>
              <a:defRPr sz="1400" spc="-3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92" name="Text Placeholder 19">
            <a:extLst>
              <a:ext uri="{FF2B5EF4-FFF2-40B4-BE49-F238E27FC236}">
                <a16:creationId xmlns:a16="http://schemas.microsoft.com/office/drawing/2014/main" id="{D14E8817-A312-5949-8DA0-F5495DFBE19E}"/>
              </a:ext>
            </a:extLst>
          </p:cNvPr>
          <p:cNvSpPr>
            <a:spLocks noGrp="1"/>
          </p:cNvSpPr>
          <p:nvPr>
            <p:ph type="body" sz="quarter" idx="26"/>
          </p:nvPr>
        </p:nvSpPr>
        <p:spPr>
          <a:xfrm>
            <a:off x="7202424" y="5659651"/>
            <a:ext cx="2088000"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93" name="Text Placeholder 65">
            <a:extLst>
              <a:ext uri="{FF2B5EF4-FFF2-40B4-BE49-F238E27FC236}">
                <a16:creationId xmlns:a16="http://schemas.microsoft.com/office/drawing/2014/main" id="{B788579A-BEC9-6C4A-A98E-02A56CFE40CB}"/>
              </a:ext>
            </a:extLst>
          </p:cNvPr>
          <p:cNvSpPr>
            <a:spLocks noGrp="1"/>
          </p:cNvSpPr>
          <p:nvPr>
            <p:ph type="body" sz="quarter" idx="27"/>
          </p:nvPr>
        </p:nvSpPr>
        <p:spPr>
          <a:xfrm>
            <a:off x="9549511" y="2890418"/>
            <a:ext cx="1734178" cy="1428421"/>
          </a:xfrm>
        </p:spPr>
        <p:txBody>
          <a:bodyPr>
            <a:normAutofit/>
          </a:bodyPr>
          <a:lstStyle>
            <a:lvl1pPr marL="0" indent="0" algn="ctr">
              <a:lnSpc>
                <a:spcPct val="120000"/>
              </a:lnSpc>
              <a:buNone/>
              <a:defRPr sz="1400" spc="-3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94" name="Text Placeholder 19">
            <a:extLst>
              <a:ext uri="{FF2B5EF4-FFF2-40B4-BE49-F238E27FC236}">
                <a16:creationId xmlns:a16="http://schemas.microsoft.com/office/drawing/2014/main" id="{1901F1E8-B6CA-994D-BB54-21FB24F514C8}"/>
              </a:ext>
            </a:extLst>
          </p:cNvPr>
          <p:cNvSpPr>
            <a:spLocks noGrp="1"/>
          </p:cNvSpPr>
          <p:nvPr>
            <p:ph type="body" sz="quarter" idx="28"/>
          </p:nvPr>
        </p:nvSpPr>
        <p:spPr>
          <a:xfrm>
            <a:off x="9336024" y="5659651"/>
            <a:ext cx="2088000"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130" name="Text Placeholder 19">
            <a:extLst>
              <a:ext uri="{FF2B5EF4-FFF2-40B4-BE49-F238E27FC236}">
                <a16:creationId xmlns:a16="http://schemas.microsoft.com/office/drawing/2014/main" id="{5E57E285-2DAA-D143-9C04-5CA70EB0383A}"/>
              </a:ext>
            </a:extLst>
          </p:cNvPr>
          <p:cNvSpPr>
            <a:spLocks noGrp="1"/>
          </p:cNvSpPr>
          <p:nvPr userDrawn="1">
            <p:ph type="body" sz="quarter" idx="29"/>
          </p:nvPr>
        </p:nvSpPr>
        <p:spPr>
          <a:xfrm>
            <a:off x="2674992" y="2089380"/>
            <a:ext cx="6881900" cy="542453"/>
          </a:xfrm>
        </p:spPr>
        <p:txBody>
          <a:bodyPr anchor="ctr" anchorCtr="0"/>
          <a:lstStyle>
            <a:lvl1pPr marL="0" indent="0" algn="ctr">
              <a:lnSpc>
                <a:spcPct val="90000"/>
              </a:lnSpc>
              <a:buNone/>
              <a:defRPr sz="2000" b="1">
                <a:solidFill>
                  <a:schemeClr val="tx2"/>
                </a:solidFill>
                <a:latin typeface="+mn-lt"/>
              </a:defRPr>
            </a:lvl1pPr>
          </a:lstStyle>
          <a:p>
            <a:pPr lvl="0"/>
            <a:r>
              <a:rPr lang="en-US"/>
              <a:t>Click to edit Master text styles</a:t>
            </a:r>
          </a:p>
        </p:txBody>
      </p:sp>
      <p:sp>
        <p:nvSpPr>
          <p:cNvPr id="3" name="Otsikko 2">
            <a:extLst>
              <a:ext uri="{FF2B5EF4-FFF2-40B4-BE49-F238E27FC236}">
                <a16:creationId xmlns:a16="http://schemas.microsoft.com/office/drawing/2014/main" id="{E3EF2589-EBE3-4E17-9EA8-F63C112A73A9}"/>
              </a:ext>
            </a:extLst>
          </p:cNvPr>
          <p:cNvSpPr>
            <a:spLocks noGrp="1"/>
          </p:cNvSpPr>
          <p:nvPr userDrawn="1">
            <p:ph type="title"/>
          </p:nvPr>
        </p:nvSpPr>
        <p:spPr/>
        <p:txBody>
          <a:bodyPr/>
          <a:lstStyle/>
          <a:p>
            <a:r>
              <a:rPr lang="en-US"/>
              <a:t>Click to edit Master title style</a:t>
            </a:r>
            <a:endParaRPr lang="fi-FI"/>
          </a:p>
        </p:txBody>
      </p:sp>
      <p:sp>
        <p:nvSpPr>
          <p:cNvPr id="9" name="Picture Placeholder 7">
            <a:extLst>
              <a:ext uri="{FF2B5EF4-FFF2-40B4-BE49-F238E27FC236}">
                <a16:creationId xmlns:a16="http://schemas.microsoft.com/office/drawing/2014/main" id="{D12D2E06-9E8D-BF5E-C7C7-C8CB3452F743}"/>
              </a:ext>
            </a:extLst>
          </p:cNvPr>
          <p:cNvSpPr>
            <a:spLocks noGrp="1"/>
          </p:cNvSpPr>
          <p:nvPr>
            <p:ph type="pic" sz="quarter" idx="30"/>
          </p:nvPr>
        </p:nvSpPr>
        <p:spPr>
          <a:xfrm>
            <a:off x="1171850" y="4347999"/>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dirty="0"/>
          </a:p>
        </p:txBody>
      </p:sp>
      <p:sp>
        <p:nvSpPr>
          <p:cNvPr id="10" name="Picture Placeholder 7">
            <a:extLst>
              <a:ext uri="{FF2B5EF4-FFF2-40B4-BE49-F238E27FC236}">
                <a16:creationId xmlns:a16="http://schemas.microsoft.com/office/drawing/2014/main" id="{67DC6162-22A4-94B5-E007-5738929921C3}"/>
              </a:ext>
            </a:extLst>
          </p:cNvPr>
          <p:cNvSpPr>
            <a:spLocks noGrp="1"/>
          </p:cNvSpPr>
          <p:nvPr>
            <p:ph type="pic" sz="quarter" idx="31"/>
          </p:nvPr>
        </p:nvSpPr>
        <p:spPr>
          <a:xfrm>
            <a:off x="3331207" y="4347999"/>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dirty="0"/>
          </a:p>
        </p:txBody>
      </p:sp>
      <p:sp>
        <p:nvSpPr>
          <p:cNvPr id="11" name="Picture Placeholder 7">
            <a:extLst>
              <a:ext uri="{FF2B5EF4-FFF2-40B4-BE49-F238E27FC236}">
                <a16:creationId xmlns:a16="http://schemas.microsoft.com/office/drawing/2014/main" id="{E12A8704-633E-B884-655D-C20463F5DB1A}"/>
              </a:ext>
            </a:extLst>
          </p:cNvPr>
          <p:cNvSpPr>
            <a:spLocks noGrp="1"/>
          </p:cNvSpPr>
          <p:nvPr>
            <p:ph type="pic" sz="quarter" idx="32"/>
          </p:nvPr>
        </p:nvSpPr>
        <p:spPr>
          <a:xfrm>
            <a:off x="5494858" y="4347999"/>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dirty="0"/>
          </a:p>
        </p:txBody>
      </p:sp>
      <p:sp>
        <p:nvSpPr>
          <p:cNvPr id="12" name="Picture Placeholder 7">
            <a:extLst>
              <a:ext uri="{FF2B5EF4-FFF2-40B4-BE49-F238E27FC236}">
                <a16:creationId xmlns:a16="http://schemas.microsoft.com/office/drawing/2014/main" id="{F955027F-0614-EE52-7C45-5EE9D7C2821E}"/>
              </a:ext>
            </a:extLst>
          </p:cNvPr>
          <p:cNvSpPr>
            <a:spLocks noGrp="1"/>
          </p:cNvSpPr>
          <p:nvPr>
            <p:ph type="pic" sz="quarter" idx="33"/>
          </p:nvPr>
        </p:nvSpPr>
        <p:spPr>
          <a:xfrm>
            <a:off x="7671388" y="4347999"/>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dirty="0"/>
          </a:p>
        </p:txBody>
      </p:sp>
      <p:sp>
        <p:nvSpPr>
          <p:cNvPr id="13" name="Picture Placeholder 7">
            <a:extLst>
              <a:ext uri="{FF2B5EF4-FFF2-40B4-BE49-F238E27FC236}">
                <a16:creationId xmlns:a16="http://schemas.microsoft.com/office/drawing/2014/main" id="{2D73B5A6-C99A-7108-415B-49C286F8D81C}"/>
              </a:ext>
            </a:extLst>
          </p:cNvPr>
          <p:cNvSpPr>
            <a:spLocks noGrp="1"/>
          </p:cNvSpPr>
          <p:nvPr>
            <p:ph type="pic" sz="quarter" idx="34"/>
          </p:nvPr>
        </p:nvSpPr>
        <p:spPr>
          <a:xfrm>
            <a:off x="9826453" y="4347999"/>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dirty="0"/>
          </a:p>
        </p:txBody>
      </p:sp>
    </p:spTree>
    <p:extLst>
      <p:ext uri="{BB962C8B-B14F-4D97-AF65-F5344CB8AC3E}">
        <p14:creationId xmlns:p14="http://schemas.microsoft.com/office/powerpoint/2010/main" val="171685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sessikaavio 3">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C4D4E646-6E55-42E9-8E23-4CE258A97B27}" type="datetime1">
              <a:rPr lang="fi-FI" smtClean="0"/>
              <a:t>20.12.2024</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64" name="object 3">
            <a:extLst>
              <a:ext uri="{FF2B5EF4-FFF2-40B4-BE49-F238E27FC236}">
                <a16:creationId xmlns:a16="http://schemas.microsoft.com/office/drawing/2014/main" id="{91B67380-AD23-FB41-A230-D4FF4874A36A}"/>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65" name="object 3">
            <a:extLst>
              <a:ext uri="{FF2B5EF4-FFF2-40B4-BE49-F238E27FC236}">
                <a16:creationId xmlns:a16="http://schemas.microsoft.com/office/drawing/2014/main" id="{E480591E-C680-AA4F-B7BC-13E65A54C4D3}"/>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72" name="Text Placeholder 65">
            <a:extLst>
              <a:ext uri="{FF2B5EF4-FFF2-40B4-BE49-F238E27FC236}">
                <a16:creationId xmlns:a16="http://schemas.microsoft.com/office/drawing/2014/main" id="{5AE00CDF-3F86-EF45-A6FE-18C62ACB5FAD}"/>
              </a:ext>
            </a:extLst>
          </p:cNvPr>
          <p:cNvSpPr>
            <a:spLocks noGrp="1"/>
          </p:cNvSpPr>
          <p:nvPr>
            <p:ph type="body" sz="quarter" idx="13"/>
          </p:nvPr>
        </p:nvSpPr>
        <p:spPr>
          <a:xfrm>
            <a:off x="727326" y="2581076"/>
            <a:ext cx="2088000" cy="1316103"/>
          </a:xfrm>
        </p:spPr>
        <p:txBody>
          <a:bodyPr>
            <a:normAutofit/>
          </a:bodyPr>
          <a:lstStyle>
            <a:lvl1pPr marL="0" indent="0" algn="ctr">
              <a:lnSpc>
                <a:spcPct val="120000"/>
              </a:lnSpc>
              <a:buNone/>
              <a:defRPr sz="1400" spc="-3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86" name="Text Placeholder 19">
            <a:extLst>
              <a:ext uri="{FF2B5EF4-FFF2-40B4-BE49-F238E27FC236}">
                <a16:creationId xmlns:a16="http://schemas.microsoft.com/office/drawing/2014/main" id="{A13028B3-AD40-5B44-9F09-AF1C27B793D9}"/>
              </a:ext>
            </a:extLst>
          </p:cNvPr>
          <p:cNvSpPr>
            <a:spLocks noGrp="1"/>
          </p:cNvSpPr>
          <p:nvPr>
            <p:ph type="body" sz="quarter" idx="20"/>
          </p:nvPr>
        </p:nvSpPr>
        <p:spPr>
          <a:xfrm>
            <a:off x="727326" y="2276278"/>
            <a:ext cx="2088000"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145" name="Text Placeholder 65">
            <a:extLst>
              <a:ext uri="{FF2B5EF4-FFF2-40B4-BE49-F238E27FC236}">
                <a16:creationId xmlns:a16="http://schemas.microsoft.com/office/drawing/2014/main" id="{EC782D5C-DD26-1544-99D3-4B0C57049C4F}"/>
              </a:ext>
            </a:extLst>
          </p:cNvPr>
          <p:cNvSpPr>
            <a:spLocks noGrp="1"/>
          </p:cNvSpPr>
          <p:nvPr>
            <p:ph type="body" sz="quarter" idx="21"/>
          </p:nvPr>
        </p:nvSpPr>
        <p:spPr>
          <a:xfrm>
            <a:off x="727326" y="4617140"/>
            <a:ext cx="2088000" cy="1316103"/>
          </a:xfrm>
        </p:spPr>
        <p:txBody>
          <a:bodyPr>
            <a:normAutofit/>
          </a:bodyPr>
          <a:lstStyle>
            <a:lvl1pPr marL="0" indent="0" algn="ctr">
              <a:lnSpc>
                <a:spcPct val="120000"/>
              </a:lnSpc>
              <a:buNone/>
              <a:defRPr sz="1400" spc="-3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146" name="Text Placeholder 19">
            <a:extLst>
              <a:ext uri="{FF2B5EF4-FFF2-40B4-BE49-F238E27FC236}">
                <a16:creationId xmlns:a16="http://schemas.microsoft.com/office/drawing/2014/main" id="{3A20C6B4-1074-F84D-A9DE-25CFC531A6AA}"/>
              </a:ext>
            </a:extLst>
          </p:cNvPr>
          <p:cNvSpPr>
            <a:spLocks noGrp="1"/>
          </p:cNvSpPr>
          <p:nvPr>
            <p:ph type="body" sz="quarter" idx="22"/>
          </p:nvPr>
        </p:nvSpPr>
        <p:spPr>
          <a:xfrm>
            <a:off x="727326" y="4312342"/>
            <a:ext cx="2088000"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147" name="Text Placeholder 65">
            <a:extLst>
              <a:ext uri="{FF2B5EF4-FFF2-40B4-BE49-F238E27FC236}">
                <a16:creationId xmlns:a16="http://schemas.microsoft.com/office/drawing/2014/main" id="{32F365D6-227C-D94A-8C3E-8D98F3175727}"/>
              </a:ext>
            </a:extLst>
          </p:cNvPr>
          <p:cNvSpPr>
            <a:spLocks noGrp="1"/>
          </p:cNvSpPr>
          <p:nvPr>
            <p:ph type="body" sz="quarter" idx="23"/>
          </p:nvPr>
        </p:nvSpPr>
        <p:spPr>
          <a:xfrm>
            <a:off x="9334878" y="2581076"/>
            <a:ext cx="2088000" cy="1316103"/>
          </a:xfrm>
        </p:spPr>
        <p:txBody>
          <a:bodyPr>
            <a:normAutofit/>
          </a:bodyPr>
          <a:lstStyle>
            <a:lvl1pPr marL="0" indent="0" algn="ctr">
              <a:lnSpc>
                <a:spcPct val="120000"/>
              </a:lnSpc>
              <a:buNone/>
              <a:defRPr sz="1400" spc="-3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148" name="Text Placeholder 19">
            <a:extLst>
              <a:ext uri="{FF2B5EF4-FFF2-40B4-BE49-F238E27FC236}">
                <a16:creationId xmlns:a16="http://schemas.microsoft.com/office/drawing/2014/main" id="{F8816833-66CD-BB42-B80E-A870CCBA7F40}"/>
              </a:ext>
            </a:extLst>
          </p:cNvPr>
          <p:cNvSpPr>
            <a:spLocks noGrp="1"/>
          </p:cNvSpPr>
          <p:nvPr>
            <p:ph type="body" sz="quarter" idx="24"/>
          </p:nvPr>
        </p:nvSpPr>
        <p:spPr>
          <a:xfrm>
            <a:off x="9334878" y="2276278"/>
            <a:ext cx="2088000"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149" name="Text Placeholder 65">
            <a:extLst>
              <a:ext uri="{FF2B5EF4-FFF2-40B4-BE49-F238E27FC236}">
                <a16:creationId xmlns:a16="http://schemas.microsoft.com/office/drawing/2014/main" id="{A7B7844D-D027-F442-AA83-6DEDFC4E707A}"/>
              </a:ext>
            </a:extLst>
          </p:cNvPr>
          <p:cNvSpPr>
            <a:spLocks noGrp="1"/>
          </p:cNvSpPr>
          <p:nvPr>
            <p:ph type="body" sz="quarter" idx="25"/>
          </p:nvPr>
        </p:nvSpPr>
        <p:spPr>
          <a:xfrm>
            <a:off x="9334878" y="4617140"/>
            <a:ext cx="2088000" cy="1316103"/>
          </a:xfrm>
        </p:spPr>
        <p:txBody>
          <a:bodyPr>
            <a:normAutofit/>
          </a:bodyPr>
          <a:lstStyle>
            <a:lvl1pPr marL="0" indent="0" algn="ctr">
              <a:lnSpc>
                <a:spcPct val="120000"/>
              </a:lnSpc>
              <a:buNone/>
              <a:defRPr sz="1400" spc="-3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150" name="Text Placeholder 19">
            <a:extLst>
              <a:ext uri="{FF2B5EF4-FFF2-40B4-BE49-F238E27FC236}">
                <a16:creationId xmlns:a16="http://schemas.microsoft.com/office/drawing/2014/main" id="{48B22782-8A2E-FF46-B70D-C91295506375}"/>
              </a:ext>
            </a:extLst>
          </p:cNvPr>
          <p:cNvSpPr>
            <a:spLocks noGrp="1"/>
          </p:cNvSpPr>
          <p:nvPr>
            <p:ph type="body" sz="quarter" idx="26"/>
          </p:nvPr>
        </p:nvSpPr>
        <p:spPr>
          <a:xfrm>
            <a:off x="9334878" y="4312342"/>
            <a:ext cx="2088000"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3" name="Otsikko 2">
            <a:extLst>
              <a:ext uri="{FF2B5EF4-FFF2-40B4-BE49-F238E27FC236}">
                <a16:creationId xmlns:a16="http://schemas.microsoft.com/office/drawing/2014/main" id="{FF0F71E2-6F6D-770E-B553-D85095235694}"/>
              </a:ext>
            </a:extLst>
          </p:cNvPr>
          <p:cNvSpPr>
            <a:spLocks noGrp="1"/>
          </p:cNvSpPr>
          <p:nvPr>
            <p:ph type="title"/>
          </p:nvPr>
        </p:nvSpPr>
        <p:spPr/>
        <p:txBody>
          <a:bodyPr/>
          <a:lstStyle/>
          <a:p>
            <a:r>
              <a:rPr lang="en-US"/>
              <a:t>Click to edit Master title style</a:t>
            </a:r>
            <a:endParaRPr lang="fi-FI"/>
          </a:p>
        </p:txBody>
      </p:sp>
      <p:sp>
        <p:nvSpPr>
          <p:cNvPr id="16" name="Picture Placeholder 7">
            <a:extLst>
              <a:ext uri="{FF2B5EF4-FFF2-40B4-BE49-F238E27FC236}">
                <a16:creationId xmlns:a16="http://schemas.microsoft.com/office/drawing/2014/main" id="{5C69D5F5-4F8E-852B-65B0-7DF181EEF53A}"/>
              </a:ext>
            </a:extLst>
          </p:cNvPr>
          <p:cNvSpPr>
            <a:spLocks noGrp="1"/>
          </p:cNvSpPr>
          <p:nvPr>
            <p:ph type="pic" sz="quarter" idx="27"/>
          </p:nvPr>
        </p:nvSpPr>
        <p:spPr>
          <a:xfrm>
            <a:off x="3344086" y="2347480"/>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dirty="0"/>
          </a:p>
        </p:txBody>
      </p:sp>
      <p:sp>
        <p:nvSpPr>
          <p:cNvPr id="17" name="Picture Placeholder 7">
            <a:extLst>
              <a:ext uri="{FF2B5EF4-FFF2-40B4-BE49-F238E27FC236}">
                <a16:creationId xmlns:a16="http://schemas.microsoft.com/office/drawing/2014/main" id="{7FDA5504-25AB-FC7F-D216-7FF46F277D13}"/>
              </a:ext>
            </a:extLst>
          </p:cNvPr>
          <p:cNvSpPr>
            <a:spLocks noGrp="1"/>
          </p:cNvSpPr>
          <p:nvPr>
            <p:ph type="pic" sz="quarter" idx="28"/>
          </p:nvPr>
        </p:nvSpPr>
        <p:spPr>
          <a:xfrm>
            <a:off x="5499151" y="2347480"/>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a:p>
        </p:txBody>
      </p:sp>
      <p:sp>
        <p:nvSpPr>
          <p:cNvPr id="18" name="Picture Placeholder 7">
            <a:extLst>
              <a:ext uri="{FF2B5EF4-FFF2-40B4-BE49-F238E27FC236}">
                <a16:creationId xmlns:a16="http://schemas.microsoft.com/office/drawing/2014/main" id="{47285110-7CA5-99BD-7A8D-430B1EAEF7BD}"/>
              </a:ext>
            </a:extLst>
          </p:cNvPr>
          <p:cNvSpPr>
            <a:spLocks noGrp="1"/>
          </p:cNvSpPr>
          <p:nvPr>
            <p:ph type="pic" sz="quarter" idx="29"/>
          </p:nvPr>
        </p:nvSpPr>
        <p:spPr>
          <a:xfrm>
            <a:off x="7662802" y="2347480"/>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a:p>
        </p:txBody>
      </p:sp>
      <p:sp>
        <p:nvSpPr>
          <p:cNvPr id="19" name="Picture Placeholder 7">
            <a:extLst>
              <a:ext uri="{FF2B5EF4-FFF2-40B4-BE49-F238E27FC236}">
                <a16:creationId xmlns:a16="http://schemas.microsoft.com/office/drawing/2014/main" id="{15BC4980-970A-0358-2D91-B1836E8DFE9E}"/>
              </a:ext>
            </a:extLst>
          </p:cNvPr>
          <p:cNvSpPr>
            <a:spLocks noGrp="1"/>
          </p:cNvSpPr>
          <p:nvPr>
            <p:ph type="pic" sz="quarter" idx="30"/>
          </p:nvPr>
        </p:nvSpPr>
        <p:spPr>
          <a:xfrm>
            <a:off x="3344086" y="4326533"/>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a:p>
        </p:txBody>
      </p:sp>
      <p:sp>
        <p:nvSpPr>
          <p:cNvPr id="20" name="Picture Placeholder 7">
            <a:extLst>
              <a:ext uri="{FF2B5EF4-FFF2-40B4-BE49-F238E27FC236}">
                <a16:creationId xmlns:a16="http://schemas.microsoft.com/office/drawing/2014/main" id="{CA6843B3-FF15-7790-2F91-06E79EE0D693}"/>
              </a:ext>
            </a:extLst>
          </p:cNvPr>
          <p:cNvSpPr>
            <a:spLocks noGrp="1"/>
          </p:cNvSpPr>
          <p:nvPr>
            <p:ph type="pic" sz="quarter" idx="31"/>
          </p:nvPr>
        </p:nvSpPr>
        <p:spPr>
          <a:xfrm>
            <a:off x="5499151" y="4326533"/>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a:p>
        </p:txBody>
      </p:sp>
      <p:sp>
        <p:nvSpPr>
          <p:cNvPr id="21" name="Picture Placeholder 7">
            <a:extLst>
              <a:ext uri="{FF2B5EF4-FFF2-40B4-BE49-F238E27FC236}">
                <a16:creationId xmlns:a16="http://schemas.microsoft.com/office/drawing/2014/main" id="{7F64B8FA-EC57-208E-CCFF-323C4B1F5FEB}"/>
              </a:ext>
            </a:extLst>
          </p:cNvPr>
          <p:cNvSpPr>
            <a:spLocks noGrp="1"/>
          </p:cNvSpPr>
          <p:nvPr>
            <p:ph type="pic" sz="quarter" idx="32"/>
          </p:nvPr>
        </p:nvSpPr>
        <p:spPr>
          <a:xfrm>
            <a:off x="7662802" y="4326533"/>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a:p>
        </p:txBody>
      </p:sp>
    </p:spTree>
    <p:extLst>
      <p:ext uri="{BB962C8B-B14F-4D97-AF65-F5344CB8AC3E}">
        <p14:creationId xmlns:p14="http://schemas.microsoft.com/office/powerpoint/2010/main" val="2391561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sessikaavio 4">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A4CC5C77-5631-481B-9055-381DDF17C80B}" type="datetime1">
              <a:rPr lang="fi-FI" smtClean="0"/>
              <a:t>20.12.2024</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64" name="object 3">
            <a:extLst>
              <a:ext uri="{FF2B5EF4-FFF2-40B4-BE49-F238E27FC236}">
                <a16:creationId xmlns:a16="http://schemas.microsoft.com/office/drawing/2014/main" id="{91B67380-AD23-FB41-A230-D4FF4874A36A}"/>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65" name="object 3">
            <a:extLst>
              <a:ext uri="{FF2B5EF4-FFF2-40B4-BE49-F238E27FC236}">
                <a16:creationId xmlns:a16="http://schemas.microsoft.com/office/drawing/2014/main" id="{E480591E-C680-AA4F-B7BC-13E65A54C4D3}"/>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72" name="Text Placeholder 65">
            <a:extLst>
              <a:ext uri="{FF2B5EF4-FFF2-40B4-BE49-F238E27FC236}">
                <a16:creationId xmlns:a16="http://schemas.microsoft.com/office/drawing/2014/main" id="{5AE00CDF-3F86-EF45-A6FE-18C62ACB5FAD}"/>
              </a:ext>
            </a:extLst>
          </p:cNvPr>
          <p:cNvSpPr>
            <a:spLocks noGrp="1"/>
          </p:cNvSpPr>
          <p:nvPr>
            <p:ph type="body" sz="quarter" idx="13"/>
          </p:nvPr>
        </p:nvSpPr>
        <p:spPr>
          <a:xfrm>
            <a:off x="978472" y="2190933"/>
            <a:ext cx="2641618" cy="963256"/>
          </a:xfrm>
        </p:spPr>
        <p:txBody>
          <a:bodyPr>
            <a:normAutofit/>
          </a:bodyPr>
          <a:lstStyle>
            <a:lvl1pPr marL="0" indent="0" algn="ctr">
              <a:lnSpc>
                <a:spcPct val="120000"/>
              </a:lnSpc>
              <a:buNone/>
              <a:defRPr sz="1400" spc="-5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86" name="Text Placeholder 19">
            <a:extLst>
              <a:ext uri="{FF2B5EF4-FFF2-40B4-BE49-F238E27FC236}">
                <a16:creationId xmlns:a16="http://schemas.microsoft.com/office/drawing/2014/main" id="{A13028B3-AD40-5B44-9F09-AF1C27B793D9}"/>
              </a:ext>
            </a:extLst>
          </p:cNvPr>
          <p:cNvSpPr>
            <a:spLocks noGrp="1"/>
          </p:cNvSpPr>
          <p:nvPr>
            <p:ph type="body" sz="quarter" idx="20"/>
          </p:nvPr>
        </p:nvSpPr>
        <p:spPr>
          <a:xfrm>
            <a:off x="978472" y="1886134"/>
            <a:ext cx="2641618"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145" name="Text Placeholder 65">
            <a:extLst>
              <a:ext uri="{FF2B5EF4-FFF2-40B4-BE49-F238E27FC236}">
                <a16:creationId xmlns:a16="http://schemas.microsoft.com/office/drawing/2014/main" id="{EC782D5C-DD26-1544-99D3-4B0C57049C4F}"/>
              </a:ext>
            </a:extLst>
          </p:cNvPr>
          <p:cNvSpPr>
            <a:spLocks noGrp="1"/>
          </p:cNvSpPr>
          <p:nvPr>
            <p:ph type="body" sz="quarter" idx="21"/>
          </p:nvPr>
        </p:nvSpPr>
        <p:spPr>
          <a:xfrm>
            <a:off x="978472" y="3653884"/>
            <a:ext cx="2641618" cy="963256"/>
          </a:xfrm>
        </p:spPr>
        <p:txBody>
          <a:bodyPr>
            <a:normAutofit/>
          </a:bodyPr>
          <a:lstStyle>
            <a:lvl1pPr marL="0" indent="0" algn="ctr">
              <a:lnSpc>
                <a:spcPct val="120000"/>
              </a:lnSpc>
              <a:buNone/>
              <a:defRPr sz="1400" spc="-5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146" name="Text Placeholder 19">
            <a:extLst>
              <a:ext uri="{FF2B5EF4-FFF2-40B4-BE49-F238E27FC236}">
                <a16:creationId xmlns:a16="http://schemas.microsoft.com/office/drawing/2014/main" id="{3A20C6B4-1074-F84D-A9DE-25CFC531A6AA}"/>
              </a:ext>
            </a:extLst>
          </p:cNvPr>
          <p:cNvSpPr>
            <a:spLocks noGrp="1"/>
          </p:cNvSpPr>
          <p:nvPr>
            <p:ph type="body" sz="quarter" idx="22"/>
          </p:nvPr>
        </p:nvSpPr>
        <p:spPr>
          <a:xfrm>
            <a:off x="978472" y="3349085"/>
            <a:ext cx="2641618"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202" name="Text Placeholder 65">
            <a:extLst>
              <a:ext uri="{FF2B5EF4-FFF2-40B4-BE49-F238E27FC236}">
                <a16:creationId xmlns:a16="http://schemas.microsoft.com/office/drawing/2014/main" id="{2DFD3B43-FA93-8D46-ABF3-4D38F34D7F9E}"/>
              </a:ext>
            </a:extLst>
          </p:cNvPr>
          <p:cNvSpPr>
            <a:spLocks noGrp="1"/>
          </p:cNvSpPr>
          <p:nvPr>
            <p:ph type="body" sz="quarter" idx="27"/>
          </p:nvPr>
        </p:nvSpPr>
        <p:spPr>
          <a:xfrm>
            <a:off x="978472" y="5104732"/>
            <a:ext cx="2641618" cy="963256"/>
          </a:xfrm>
        </p:spPr>
        <p:txBody>
          <a:bodyPr>
            <a:normAutofit/>
          </a:bodyPr>
          <a:lstStyle>
            <a:lvl1pPr marL="0" indent="0" algn="ctr">
              <a:lnSpc>
                <a:spcPct val="120000"/>
              </a:lnSpc>
              <a:buNone/>
              <a:defRPr sz="1400" spc="-5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203" name="Text Placeholder 19">
            <a:extLst>
              <a:ext uri="{FF2B5EF4-FFF2-40B4-BE49-F238E27FC236}">
                <a16:creationId xmlns:a16="http://schemas.microsoft.com/office/drawing/2014/main" id="{E4A6DB9D-8C01-3649-9856-88375E9CBCCC}"/>
              </a:ext>
            </a:extLst>
          </p:cNvPr>
          <p:cNvSpPr>
            <a:spLocks noGrp="1"/>
          </p:cNvSpPr>
          <p:nvPr>
            <p:ph type="body" sz="quarter" idx="28"/>
          </p:nvPr>
        </p:nvSpPr>
        <p:spPr>
          <a:xfrm>
            <a:off x="978472" y="4799933"/>
            <a:ext cx="2641618"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204" name="Text Placeholder 65">
            <a:extLst>
              <a:ext uri="{FF2B5EF4-FFF2-40B4-BE49-F238E27FC236}">
                <a16:creationId xmlns:a16="http://schemas.microsoft.com/office/drawing/2014/main" id="{59C9D757-B8D9-9F4C-BC4A-713B01A1977C}"/>
              </a:ext>
            </a:extLst>
          </p:cNvPr>
          <p:cNvSpPr>
            <a:spLocks noGrp="1"/>
          </p:cNvSpPr>
          <p:nvPr>
            <p:ph type="body" sz="quarter" idx="29"/>
          </p:nvPr>
        </p:nvSpPr>
        <p:spPr>
          <a:xfrm>
            <a:off x="8549704" y="2190933"/>
            <a:ext cx="2641618" cy="963256"/>
          </a:xfrm>
        </p:spPr>
        <p:txBody>
          <a:bodyPr>
            <a:normAutofit/>
          </a:bodyPr>
          <a:lstStyle>
            <a:lvl1pPr marL="0" indent="0" algn="ctr">
              <a:lnSpc>
                <a:spcPct val="120000"/>
              </a:lnSpc>
              <a:buNone/>
              <a:defRPr sz="1400" spc="-5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205" name="Text Placeholder 19">
            <a:extLst>
              <a:ext uri="{FF2B5EF4-FFF2-40B4-BE49-F238E27FC236}">
                <a16:creationId xmlns:a16="http://schemas.microsoft.com/office/drawing/2014/main" id="{C10BDD1A-925F-7641-9565-74ED3105E802}"/>
              </a:ext>
            </a:extLst>
          </p:cNvPr>
          <p:cNvSpPr>
            <a:spLocks noGrp="1"/>
          </p:cNvSpPr>
          <p:nvPr>
            <p:ph type="body" sz="quarter" idx="30"/>
          </p:nvPr>
        </p:nvSpPr>
        <p:spPr>
          <a:xfrm>
            <a:off x="8549704" y="1886134"/>
            <a:ext cx="2641618"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206" name="Text Placeholder 65">
            <a:extLst>
              <a:ext uri="{FF2B5EF4-FFF2-40B4-BE49-F238E27FC236}">
                <a16:creationId xmlns:a16="http://schemas.microsoft.com/office/drawing/2014/main" id="{2705CE60-3DF2-2B45-8A43-E1C88419E334}"/>
              </a:ext>
            </a:extLst>
          </p:cNvPr>
          <p:cNvSpPr>
            <a:spLocks noGrp="1"/>
          </p:cNvSpPr>
          <p:nvPr>
            <p:ph type="body" sz="quarter" idx="31"/>
          </p:nvPr>
        </p:nvSpPr>
        <p:spPr>
          <a:xfrm>
            <a:off x="8549704" y="3653884"/>
            <a:ext cx="2641618" cy="963256"/>
          </a:xfrm>
        </p:spPr>
        <p:txBody>
          <a:bodyPr>
            <a:normAutofit/>
          </a:bodyPr>
          <a:lstStyle>
            <a:lvl1pPr marL="0" indent="0" algn="ctr">
              <a:lnSpc>
                <a:spcPct val="120000"/>
              </a:lnSpc>
              <a:buNone/>
              <a:defRPr sz="1400" spc="-5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207" name="Text Placeholder 19">
            <a:extLst>
              <a:ext uri="{FF2B5EF4-FFF2-40B4-BE49-F238E27FC236}">
                <a16:creationId xmlns:a16="http://schemas.microsoft.com/office/drawing/2014/main" id="{923B07B5-1D89-024C-B394-9D34A4915ACF}"/>
              </a:ext>
            </a:extLst>
          </p:cNvPr>
          <p:cNvSpPr>
            <a:spLocks noGrp="1"/>
          </p:cNvSpPr>
          <p:nvPr>
            <p:ph type="body" sz="quarter" idx="32"/>
          </p:nvPr>
        </p:nvSpPr>
        <p:spPr>
          <a:xfrm>
            <a:off x="8549704" y="3349085"/>
            <a:ext cx="2641618"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208" name="Text Placeholder 65">
            <a:extLst>
              <a:ext uri="{FF2B5EF4-FFF2-40B4-BE49-F238E27FC236}">
                <a16:creationId xmlns:a16="http://schemas.microsoft.com/office/drawing/2014/main" id="{934E4976-7331-2A41-9D7B-A430DE16C1FB}"/>
              </a:ext>
            </a:extLst>
          </p:cNvPr>
          <p:cNvSpPr>
            <a:spLocks noGrp="1"/>
          </p:cNvSpPr>
          <p:nvPr>
            <p:ph type="body" sz="quarter" idx="33"/>
          </p:nvPr>
        </p:nvSpPr>
        <p:spPr>
          <a:xfrm>
            <a:off x="8549704" y="5104732"/>
            <a:ext cx="2641618" cy="963256"/>
          </a:xfrm>
        </p:spPr>
        <p:txBody>
          <a:bodyPr>
            <a:normAutofit/>
          </a:bodyPr>
          <a:lstStyle>
            <a:lvl1pPr marL="0" indent="0" algn="ctr">
              <a:lnSpc>
                <a:spcPct val="120000"/>
              </a:lnSpc>
              <a:buNone/>
              <a:defRPr sz="1400" spc="-50" baseline="0">
                <a:solidFill>
                  <a:schemeClr val="tx2"/>
                </a:solidFill>
                <a:latin typeface="+mn-lt"/>
              </a:defRPr>
            </a:lvl1pPr>
            <a:lvl2pPr marL="627063" indent="0" algn="ctr">
              <a:buNone/>
              <a:defRPr sz="1200">
                <a:latin typeface="Lucida Sans Typewriter" panose="020B0509030504030204" pitchFamily="49" charset="77"/>
              </a:defRPr>
            </a:lvl2pPr>
            <a:lvl3pPr marL="914400" indent="0" algn="ctr">
              <a:buNone/>
              <a:defRPr sz="1200">
                <a:latin typeface="Lucida Sans Typewriter" panose="020B0509030504030204" pitchFamily="49" charset="77"/>
              </a:defRPr>
            </a:lvl3pPr>
            <a:lvl4pPr marL="1371600" indent="0" algn="ctr">
              <a:buNone/>
              <a:defRPr sz="1200">
                <a:latin typeface="Lucida Sans Typewriter" panose="020B0509030504030204" pitchFamily="49" charset="77"/>
              </a:defRPr>
            </a:lvl4pPr>
            <a:lvl5pPr marL="1828800" indent="0" algn="ctr">
              <a:buNone/>
              <a:defRPr sz="1200">
                <a:latin typeface="Lucida Sans Typewriter" panose="020B0509030504030204" pitchFamily="49" charset="77"/>
              </a:defRPr>
            </a:lvl5pPr>
          </a:lstStyle>
          <a:p>
            <a:pPr lvl="0"/>
            <a:r>
              <a:rPr lang="en-US"/>
              <a:t>Click to edit Master text styles</a:t>
            </a:r>
          </a:p>
        </p:txBody>
      </p:sp>
      <p:sp>
        <p:nvSpPr>
          <p:cNvPr id="209" name="Text Placeholder 19">
            <a:extLst>
              <a:ext uri="{FF2B5EF4-FFF2-40B4-BE49-F238E27FC236}">
                <a16:creationId xmlns:a16="http://schemas.microsoft.com/office/drawing/2014/main" id="{1C1B31DD-88E0-2A45-8555-7D3B0CF86A06}"/>
              </a:ext>
            </a:extLst>
          </p:cNvPr>
          <p:cNvSpPr>
            <a:spLocks noGrp="1"/>
          </p:cNvSpPr>
          <p:nvPr>
            <p:ph type="body" sz="quarter" idx="34"/>
          </p:nvPr>
        </p:nvSpPr>
        <p:spPr>
          <a:xfrm>
            <a:off x="8549704" y="4799933"/>
            <a:ext cx="2641618" cy="280414"/>
          </a:xfrm>
        </p:spPr>
        <p:txBody>
          <a:bodyPr/>
          <a:lstStyle>
            <a:lvl1pPr marL="0" indent="0" algn="ctr">
              <a:buNone/>
              <a:defRPr sz="1800" b="1">
                <a:solidFill>
                  <a:schemeClr val="tx2"/>
                </a:solidFill>
                <a:latin typeface="+mn-lt"/>
              </a:defRPr>
            </a:lvl1pPr>
          </a:lstStyle>
          <a:p>
            <a:pPr lvl="0"/>
            <a:r>
              <a:rPr lang="en-US"/>
              <a:t>Click to edit Master text styles</a:t>
            </a:r>
          </a:p>
        </p:txBody>
      </p:sp>
      <p:sp>
        <p:nvSpPr>
          <p:cNvPr id="210" name="Text Placeholder 19">
            <a:extLst>
              <a:ext uri="{FF2B5EF4-FFF2-40B4-BE49-F238E27FC236}">
                <a16:creationId xmlns:a16="http://schemas.microsoft.com/office/drawing/2014/main" id="{270769CD-2640-8349-85C8-3DE36AC74260}"/>
              </a:ext>
            </a:extLst>
          </p:cNvPr>
          <p:cNvSpPr>
            <a:spLocks noGrp="1"/>
          </p:cNvSpPr>
          <p:nvPr>
            <p:ph type="body" sz="quarter" idx="35"/>
          </p:nvPr>
        </p:nvSpPr>
        <p:spPr>
          <a:xfrm>
            <a:off x="5289908" y="3679817"/>
            <a:ext cx="1608619" cy="535846"/>
          </a:xfrm>
        </p:spPr>
        <p:txBody>
          <a:bodyPr anchor="ctr" anchorCtr="0"/>
          <a:lstStyle>
            <a:lvl1pPr marL="0" indent="0" algn="ctr">
              <a:lnSpc>
                <a:spcPct val="90000"/>
              </a:lnSpc>
              <a:buNone/>
              <a:defRPr sz="1800" b="1">
                <a:solidFill>
                  <a:schemeClr val="tx2"/>
                </a:solidFill>
                <a:latin typeface="+mn-lt"/>
              </a:defRPr>
            </a:lvl1pPr>
          </a:lstStyle>
          <a:p>
            <a:pPr lvl="0"/>
            <a:r>
              <a:rPr lang="en-US"/>
              <a:t>Click to edit Master text styles</a:t>
            </a:r>
          </a:p>
        </p:txBody>
      </p:sp>
      <p:sp>
        <p:nvSpPr>
          <p:cNvPr id="3" name="Picture Placeholder 7">
            <a:extLst>
              <a:ext uri="{FF2B5EF4-FFF2-40B4-BE49-F238E27FC236}">
                <a16:creationId xmlns:a16="http://schemas.microsoft.com/office/drawing/2014/main" id="{41B3B366-611E-2447-79F0-8C5E6F9A8F4C}"/>
              </a:ext>
            </a:extLst>
          </p:cNvPr>
          <p:cNvSpPr>
            <a:spLocks noGrp="1"/>
          </p:cNvSpPr>
          <p:nvPr>
            <p:ph type="pic" sz="quarter" idx="36"/>
          </p:nvPr>
        </p:nvSpPr>
        <p:spPr>
          <a:xfrm>
            <a:off x="4151162" y="2656573"/>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dirty="0"/>
          </a:p>
        </p:txBody>
      </p:sp>
      <p:sp>
        <p:nvSpPr>
          <p:cNvPr id="24" name="Picture Placeholder 7">
            <a:extLst>
              <a:ext uri="{FF2B5EF4-FFF2-40B4-BE49-F238E27FC236}">
                <a16:creationId xmlns:a16="http://schemas.microsoft.com/office/drawing/2014/main" id="{CB24107B-DAB3-F714-FC7C-C00ADC545085}"/>
              </a:ext>
            </a:extLst>
          </p:cNvPr>
          <p:cNvSpPr>
            <a:spLocks noGrp="1"/>
          </p:cNvSpPr>
          <p:nvPr>
            <p:ph type="pic" sz="quarter" idx="37"/>
          </p:nvPr>
        </p:nvSpPr>
        <p:spPr>
          <a:xfrm>
            <a:off x="4095990" y="4133850"/>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dirty="0"/>
          </a:p>
        </p:txBody>
      </p:sp>
      <p:sp>
        <p:nvSpPr>
          <p:cNvPr id="25" name="Picture Placeholder 7">
            <a:extLst>
              <a:ext uri="{FF2B5EF4-FFF2-40B4-BE49-F238E27FC236}">
                <a16:creationId xmlns:a16="http://schemas.microsoft.com/office/drawing/2014/main" id="{D7688FD7-B718-6C7A-5625-46104A951478}"/>
              </a:ext>
            </a:extLst>
          </p:cNvPr>
          <p:cNvSpPr>
            <a:spLocks noGrp="1"/>
          </p:cNvSpPr>
          <p:nvPr>
            <p:ph type="pic" sz="quarter" idx="38"/>
          </p:nvPr>
        </p:nvSpPr>
        <p:spPr>
          <a:xfrm>
            <a:off x="5504580" y="4846082"/>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dirty="0"/>
          </a:p>
        </p:txBody>
      </p:sp>
      <p:sp>
        <p:nvSpPr>
          <p:cNvPr id="26" name="Picture Placeholder 7">
            <a:extLst>
              <a:ext uri="{FF2B5EF4-FFF2-40B4-BE49-F238E27FC236}">
                <a16:creationId xmlns:a16="http://schemas.microsoft.com/office/drawing/2014/main" id="{0C02609B-A713-876D-DF76-BCC6954D7A62}"/>
              </a:ext>
            </a:extLst>
          </p:cNvPr>
          <p:cNvSpPr>
            <a:spLocks noGrp="1"/>
          </p:cNvSpPr>
          <p:nvPr>
            <p:ph type="pic" sz="quarter" idx="39"/>
          </p:nvPr>
        </p:nvSpPr>
        <p:spPr>
          <a:xfrm>
            <a:off x="5504580" y="1849598"/>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dirty="0"/>
          </a:p>
        </p:txBody>
      </p:sp>
      <p:sp>
        <p:nvSpPr>
          <p:cNvPr id="27" name="Picture Placeholder 7">
            <a:extLst>
              <a:ext uri="{FF2B5EF4-FFF2-40B4-BE49-F238E27FC236}">
                <a16:creationId xmlns:a16="http://schemas.microsoft.com/office/drawing/2014/main" id="{E0E2C4E8-B432-CF1D-66DA-3B36758EA7BA}"/>
              </a:ext>
            </a:extLst>
          </p:cNvPr>
          <p:cNvSpPr>
            <a:spLocks noGrp="1"/>
          </p:cNvSpPr>
          <p:nvPr>
            <p:ph type="pic" sz="quarter" idx="40"/>
          </p:nvPr>
        </p:nvSpPr>
        <p:spPr>
          <a:xfrm>
            <a:off x="6830026" y="2659034"/>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dirty="0"/>
          </a:p>
        </p:txBody>
      </p:sp>
      <p:sp>
        <p:nvSpPr>
          <p:cNvPr id="28" name="Picture Placeholder 7">
            <a:extLst>
              <a:ext uri="{FF2B5EF4-FFF2-40B4-BE49-F238E27FC236}">
                <a16:creationId xmlns:a16="http://schemas.microsoft.com/office/drawing/2014/main" id="{97E2AAFD-B0D5-3571-AF6E-2BE3B3FA73C2}"/>
              </a:ext>
            </a:extLst>
          </p:cNvPr>
          <p:cNvSpPr>
            <a:spLocks noGrp="1"/>
          </p:cNvSpPr>
          <p:nvPr>
            <p:ph type="pic" sz="quarter" idx="41"/>
          </p:nvPr>
        </p:nvSpPr>
        <p:spPr>
          <a:xfrm>
            <a:off x="6886905" y="4121047"/>
            <a:ext cx="1198800" cy="1198800"/>
          </a:xfrm>
          <a:prstGeom prst="ellipse">
            <a:avLst/>
          </a:prstGeom>
          <a:noFill/>
          <a:ln w="12700">
            <a:solidFill>
              <a:srgbClr val="EB5C18"/>
            </a:solidFill>
          </a:ln>
        </p:spPr>
        <p:txBody>
          <a:bodyPr anchor="ctr" anchorCtr="0">
            <a:normAutofit/>
          </a:bodyPr>
          <a:lstStyle>
            <a:lvl1pPr marL="0" indent="0" algn="ctr">
              <a:buNone/>
              <a:defRPr sz="1400"/>
            </a:lvl1pPr>
          </a:lstStyle>
          <a:p>
            <a:r>
              <a:rPr lang="en-US"/>
              <a:t>Click icon to add picture</a:t>
            </a:r>
            <a:endParaRPr lang="en-GB" dirty="0"/>
          </a:p>
        </p:txBody>
      </p:sp>
      <p:sp>
        <p:nvSpPr>
          <p:cNvPr id="29" name="Otsikko 28">
            <a:extLst>
              <a:ext uri="{FF2B5EF4-FFF2-40B4-BE49-F238E27FC236}">
                <a16:creationId xmlns:a16="http://schemas.microsoft.com/office/drawing/2014/main" id="{8A96C9D2-FEED-4C32-48A4-0E0EC24A2B9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95652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F553DEB4-6344-4856-BCE9-0011A7EBECCF}" type="datetime1">
              <a:rPr lang="fi-FI" smtClean="0"/>
              <a:t>20.12.2024</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1" name="object 3">
            <a:extLst>
              <a:ext uri="{FF2B5EF4-FFF2-40B4-BE49-F238E27FC236}">
                <a16:creationId xmlns:a16="http://schemas.microsoft.com/office/drawing/2014/main" id="{475D6A4B-C191-2E47-AB9C-40839093F691}"/>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2" name="object 3">
            <a:extLst>
              <a:ext uri="{FF2B5EF4-FFF2-40B4-BE49-F238E27FC236}">
                <a16:creationId xmlns:a16="http://schemas.microsoft.com/office/drawing/2014/main" id="{CD26F789-A1F1-F243-90E1-6266039E4B79}"/>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2" name="Otsikko 1">
            <a:extLst>
              <a:ext uri="{FF2B5EF4-FFF2-40B4-BE49-F238E27FC236}">
                <a16:creationId xmlns:a16="http://schemas.microsoft.com/office/drawing/2014/main" id="{2E5EBF3B-E76B-9B73-604B-9ED8CE78F99E}"/>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105817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ain otsikko 2">
    <p:bg>
      <p:bgPr>
        <a:solidFill>
          <a:srgbClr val="D2E5E5"/>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679A61DB-AFAB-4DAD-B9A8-E224D49BCA5E}" type="datetime1">
              <a:rPr lang="fi-FI" smtClean="0"/>
              <a:t>20.12.2024</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5" name="object 3">
            <a:extLst>
              <a:ext uri="{FF2B5EF4-FFF2-40B4-BE49-F238E27FC236}">
                <a16:creationId xmlns:a16="http://schemas.microsoft.com/office/drawing/2014/main" id="{53205978-7313-0249-A986-1CA2E33A3D00}"/>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6" name="object 3">
            <a:extLst>
              <a:ext uri="{FF2B5EF4-FFF2-40B4-BE49-F238E27FC236}">
                <a16:creationId xmlns:a16="http://schemas.microsoft.com/office/drawing/2014/main" id="{A90086CA-6392-D543-A16F-6C750C2B10B9}"/>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2" name="Otsikko 1">
            <a:extLst>
              <a:ext uri="{FF2B5EF4-FFF2-40B4-BE49-F238E27FC236}">
                <a16:creationId xmlns:a16="http://schemas.microsoft.com/office/drawing/2014/main" id="{98A1FC53-FED2-A02F-060D-73555AE762C3}"/>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510488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7C8C091-C242-4851-9826-ECBA43530F7B}"/>
              </a:ext>
            </a:extLst>
          </p:cNvPr>
          <p:cNvSpPr>
            <a:spLocks noGrp="1"/>
          </p:cNvSpPr>
          <p:nvPr>
            <p:ph type="dt" sz="half" idx="10"/>
          </p:nvPr>
        </p:nvSpPr>
        <p:spPr/>
        <p:txBody>
          <a:bodyPr/>
          <a:lstStyle/>
          <a:p>
            <a:fld id="{A721A042-C04C-4B09-9819-839C8C0C118A}" type="datetime1">
              <a:rPr lang="fi-FI" smtClean="0"/>
              <a:t>20.12.2024</a:t>
            </a:fld>
            <a:endParaRPr lang="fi-FI"/>
          </a:p>
        </p:txBody>
      </p:sp>
      <p:sp>
        <p:nvSpPr>
          <p:cNvPr id="6" name="Footer Placeholder 5">
            <a:extLst>
              <a:ext uri="{FF2B5EF4-FFF2-40B4-BE49-F238E27FC236}">
                <a16:creationId xmlns:a16="http://schemas.microsoft.com/office/drawing/2014/main" id="{A5B64547-60FB-4F82-B034-DC7F10F48FB2}"/>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37519037-54EE-46F6-8610-A2A8D9E613FA}"/>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1595175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CG.">
    <p:bg>
      <p:bgPr>
        <a:solidFill>
          <a:schemeClr val="accent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FEDC5CA-3959-BE43-BB24-E13A19E2BC01}"/>
              </a:ext>
            </a:extLst>
          </p:cNvPr>
          <p:cNvGrpSpPr/>
          <p:nvPr userDrawn="1"/>
        </p:nvGrpSpPr>
        <p:grpSpPr>
          <a:xfrm>
            <a:off x="5524757" y="3250641"/>
            <a:ext cx="1145730" cy="351693"/>
            <a:chOff x="5865996" y="257492"/>
            <a:chExt cx="5676003" cy="1742302"/>
          </a:xfrm>
        </p:grpSpPr>
        <p:sp>
          <p:nvSpPr>
            <p:cNvPr id="15" name="Freeform 14">
              <a:extLst>
                <a:ext uri="{FF2B5EF4-FFF2-40B4-BE49-F238E27FC236}">
                  <a16:creationId xmlns:a16="http://schemas.microsoft.com/office/drawing/2014/main" id="{13C15140-040D-F241-992D-3D24DDC3F730}"/>
                </a:ext>
              </a:extLst>
            </p:cNvPr>
            <p:cNvSpPr/>
            <p:nvPr/>
          </p:nvSpPr>
          <p:spPr>
            <a:xfrm>
              <a:off x="10986770" y="1409781"/>
              <a:ext cx="555229" cy="552313"/>
            </a:xfrm>
            <a:custGeom>
              <a:avLst/>
              <a:gdLst>
                <a:gd name="connsiteX0" fmla="*/ 555230 w 555229"/>
                <a:gd name="connsiteY0" fmla="*/ 276157 h 552313"/>
                <a:gd name="connsiteX1" fmla="*/ 277615 w 555229"/>
                <a:gd name="connsiteY1" fmla="*/ 552314 h 552313"/>
                <a:gd name="connsiteX2" fmla="*/ 0 w 555229"/>
                <a:gd name="connsiteY2" fmla="*/ 276157 h 552313"/>
                <a:gd name="connsiteX3" fmla="*/ 277615 w 555229"/>
                <a:gd name="connsiteY3" fmla="*/ 0 h 552313"/>
                <a:gd name="connsiteX4" fmla="*/ 555230 w 555229"/>
                <a:gd name="connsiteY4" fmla="*/ 276157 h 55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29" h="552313">
                  <a:moveTo>
                    <a:pt x="555230" y="276157"/>
                  </a:moveTo>
                  <a:cubicBezTo>
                    <a:pt x="555230" y="428692"/>
                    <a:pt x="430903" y="552314"/>
                    <a:pt x="277615" y="552314"/>
                  </a:cubicBezTo>
                  <a:cubicBezTo>
                    <a:pt x="124274" y="552314"/>
                    <a:pt x="0" y="428641"/>
                    <a:pt x="0" y="276157"/>
                  </a:cubicBezTo>
                  <a:cubicBezTo>
                    <a:pt x="0" y="123622"/>
                    <a:pt x="124274" y="0"/>
                    <a:pt x="277615" y="0"/>
                  </a:cubicBezTo>
                  <a:cubicBezTo>
                    <a:pt x="430955" y="0"/>
                    <a:pt x="555230" y="123673"/>
                    <a:pt x="555230" y="276157"/>
                  </a:cubicBezTo>
                  <a:close/>
                </a:path>
              </a:pathLst>
            </a:custGeom>
            <a:solidFill>
              <a:srgbClr val="EB5C18"/>
            </a:solidFill>
            <a:ln w="5129" cap="flat">
              <a:noFill/>
              <a:prstDash val="solid"/>
              <a:miter/>
            </a:ln>
          </p:spPr>
          <p:txBody>
            <a:bodyPr rtlCol="0" anchor="ctr"/>
            <a:lstStyle/>
            <a:p>
              <a:endParaRPr lang="fi-FI"/>
            </a:p>
          </p:txBody>
        </p:sp>
        <p:sp>
          <p:nvSpPr>
            <p:cNvPr id="16" name="Freeform 15">
              <a:extLst>
                <a:ext uri="{FF2B5EF4-FFF2-40B4-BE49-F238E27FC236}">
                  <a16:creationId xmlns:a16="http://schemas.microsoft.com/office/drawing/2014/main" id="{002A8398-D333-3344-AB9E-995A24DB8DF6}"/>
                </a:ext>
              </a:extLst>
            </p:cNvPr>
            <p:cNvSpPr/>
            <p:nvPr/>
          </p:nvSpPr>
          <p:spPr>
            <a:xfrm>
              <a:off x="5865996" y="287376"/>
              <a:ext cx="1064651" cy="1682380"/>
            </a:xfrm>
            <a:custGeom>
              <a:avLst/>
              <a:gdLst>
                <a:gd name="connsiteX0" fmla="*/ 951932 w 1064651"/>
                <a:gd name="connsiteY0" fmla="*/ 956435 h 1682380"/>
                <a:gd name="connsiteX1" fmla="*/ 951932 w 1064651"/>
                <a:gd name="connsiteY1" fmla="*/ 770951 h 1682380"/>
                <a:gd name="connsiteX2" fmla="*/ 936218 w 1064651"/>
                <a:gd name="connsiteY2" fmla="*/ 755319 h 1682380"/>
                <a:gd name="connsiteX3" fmla="*/ 276793 w 1064651"/>
                <a:gd name="connsiteY3" fmla="*/ 755319 h 1682380"/>
                <a:gd name="connsiteX4" fmla="*/ 261079 w 1064651"/>
                <a:gd name="connsiteY4" fmla="*/ 755319 h 1682380"/>
                <a:gd name="connsiteX5" fmla="*/ 245365 w 1064651"/>
                <a:gd name="connsiteY5" fmla="*/ 739688 h 1682380"/>
                <a:gd name="connsiteX6" fmla="*/ 245365 w 1064651"/>
                <a:gd name="connsiteY6" fmla="*/ 724056 h 1682380"/>
                <a:gd name="connsiteX7" fmla="*/ 245365 w 1064651"/>
                <a:gd name="connsiteY7" fmla="*/ 248010 h 1682380"/>
                <a:gd name="connsiteX8" fmla="*/ 245365 w 1064651"/>
                <a:gd name="connsiteY8" fmla="*/ 232378 h 1682380"/>
                <a:gd name="connsiteX9" fmla="*/ 261079 w 1064651"/>
                <a:gd name="connsiteY9" fmla="*/ 216747 h 1682380"/>
                <a:gd name="connsiteX10" fmla="*/ 276793 w 1064651"/>
                <a:gd name="connsiteY10" fmla="*/ 216747 h 1682380"/>
                <a:gd name="connsiteX11" fmla="*/ 1048938 w 1064651"/>
                <a:gd name="connsiteY11" fmla="*/ 216747 h 1682380"/>
                <a:gd name="connsiteX12" fmla="*/ 1064652 w 1064651"/>
                <a:gd name="connsiteY12" fmla="*/ 201115 h 1682380"/>
                <a:gd name="connsiteX13" fmla="*/ 1064652 w 1064651"/>
                <a:gd name="connsiteY13" fmla="*/ 15632 h 1682380"/>
                <a:gd name="connsiteX14" fmla="*/ 1048938 w 1064651"/>
                <a:gd name="connsiteY14" fmla="*/ 0 h 1682380"/>
                <a:gd name="connsiteX15" fmla="*/ 15663 w 1064651"/>
                <a:gd name="connsiteY15" fmla="*/ 0 h 1682380"/>
                <a:gd name="connsiteX16" fmla="*/ 0 w 1064651"/>
                <a:gd name="connsiteY16" fmla="*/ 15223 h 1682380"/>
                <a:gd name="connsiteX17" fmla="*/ 0 w 1064651"/>
                <a:gd name="connsiteY17" fmla="*/ 1667158 h 1682380"/>
                <a:gd name="connsiteX18" fmla="*/ 15663 w 1064651"/>
                <a:gd name="connsiteY18" fmla="*/ 1682381 h 1682380"/>
                <a:gd name="connsiteX19" fmla="*/ 229651 w 1064651"/>
                <a:gd name="connsiteY19" fmla="*/ 1682381 h 1682380"/>
                <a:gd name="connsiteX20" fmla="*/ 245365 w 1064651"/>
                <a:gd name="connsiteY20" fmla="*/ 1666749 h 1682380"/>
                <a:gd name="connsiteX21" fmla="*/ 245365 w 1064651"/>
                <a:gd name="connsiteY21" fmla="*/ 1003176 h 1682380"/>
                <a:gd name="connsiteX22" fmla="*/ 245365 w 1064651"/>
                <a:gd name="connsiteY22" fmla="*/ 987544 h 1682380"/>
                <a:gd name="connsiteX23" fmla="*/ 261079 w 1064651"/>
                <a:gd name="connsiteY23" fmla="*/ 971913 h 1682380"/>
                <a:gd name="connsiteX24" fmla="*/ 276793 w 1064651"/>
                <a:gd name="connsiteY24" fmla="*/ 971913 h 1682380"/>
                <a:gd name="connsiteX25" fmla="*/ 936218 w 1064651"/>
                <a:gd name="connsiteY25" fmla="*/ 971913 h 1682380"/>
                <a:gd name="connsiteX26" fmla="*/ 951932 w 1064651"/>
                <a:gd name="connsiteY26" fmla="*/ 956281 h 16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64651" h="1682380">
                  <a:moveTo>
                    <a:pt x="951932" y="956435"/>
                  </a:moveTo>
                  <a:lnTo>
                    <a:pt x="951932" y="770951"/>
                  </a:lnTo>
                  <a:cubicBezTo>
                    <a:pt x="951932" y="762318"/>
                    <a:pt x="944897" y="755319"/>
                    <a:pt x="936218" y="755319"/>
                  </a:cubicBezTo>
                  <a:lnTo>
                    <a:pt x="276793" y="755319"/>
                  </a:lnTo>
                  <a:lnTo>
                    <a:pt x="261079" y="755319"/>
                  </a:lnTo>
                  <a:cubicBezTo>
                    <a:pt x="252400" y="755319"/>
                    <a:pt x="245365" y="748321"/>
                    <a:pt x="245365" y="739688"/>
                  </a:cubicBezTo>
                  <a:lnTo>
                    <a:pt x="245365" y="724056"/>
                  </a:lnTo>
                  <a:lnTo>
                    <a:pt x="245365" y="248010"/>
                  </a:lnTo>
                  <a:lnTo>
                    <a:pt x="245365" y="232378"/>
                  </a:lnTo>
                  <a:cubicBezTo>
                    <a:pt x="245365" y="223745"/>
                    <a:pt x="252400" y="216747"/>
                    <a:pt x="261079" y="216747"/>
                  </a:cubicBezTo>
                  <a:lnTo>
                    <a:pt x="276793" y="216747"/>
                  </a:lnTo>
                  <a:lnTo>
                    <a:pt x="1048938" y="216747"/>
                  </a:lnTo>
                  <a:cubicBezTo>
                    <a:pt x="1057617" y="216747"/>
                    <a:pt x="1064652" y="209748"/>
                    <a:pt x="1064652" y="201115"/>
                  </a:cubicBezTo>
                  <a:lnTo>
                    <a:pt x="1064652" y="15632"/>
                  </a:lnTo>
                  <a:cubicBezTo>
                    <a:pt x="1064652" y="6998"/>
                    <a:pt x="1057617" y="0"/>
                    <a:pt x="1048938" y="0"/>
                  </a:cubicBezTo>
                  <a:lnTo>
                    <a:pt x="15663" y="0"/>
                  </a:lnTo>
                  <a:cubicBezTo>
                    <a:pt x="7138" y="0"/>
                    <a:pt x="205" y="6794"/>
                    <a:pt x="0" y="15223"/>
                  </a:cubicBezTo>
                  <a:lnTo>
                    <a:pt x="0" y="1667158"/>
                  </a:lnTo>
                  <a:cubicBezTo>
                    <a:pt x="205" y="1675587"/>
                    <a:pt x="7138" y="1682381"/>
                    <a:pt x="15663" y="1682381"/>
                  </a:cubicBezTo>
                  <a:lnTo>
                    <a:pt x="229651" y="1682381"/>
                  </a:lnTo>
                  <a:cubicBezTo>
                    <a:pt x="238330" y="1682381"/>
                    <a:pt x="245365" y="1675382"/>
                    <a:pt x="245365" y="1666749"/>
                  </a:cubicBezTo>
                  <a:lnTo>
                    <a:pt x="245365" y="1003176"/>
                  </a:lnTo>
                  <a:lnTo>
                    <a:pt x="245365" y="987544"/>
                  </a:lnTo>
                  <a:cubicBezTo>
                    <a:pt x="245365" y="978911"/>
                    <a:pt x="252400" y="971913"/>
                    <a:pt x="261079" y="971913"/>
                  </a:cubicBezTo>
                  <a:lnTo>
                    <a:pt x="276793" y="971913"/>
                  </a:lnTo>
                  <a:lnTo>
                    <a:pt x="936218" y="971913"/>
                  </a:lnTo>
                  <a:cubicBezTo>
                    <a:pt x="944897" y="971913"/>
                    <a:pt x="951932" y="964914"/>
                    <a:pt x="951932" y="956281"/>
                  </a:cubicBezTo>
                  <a:close/>
                </a:path>
              </a:pathLst>
            </a:custGeom>
            <a:solidFill>
              <a:schemeClr val="bg1"/>
            </a:solidFill>
            <a:ln w="5129" cap="flat">
              <a:noFill/>
              <a:prstDash val="solid"/>
              <a:miter/>
            </a:ln>
          </p:spPr>
          <p:txBody>
            <a:bodyPr rtlCol="0" anchor="ctr"/>
            <a:lstStyle/>
            <a:p>
              <a:endParaRPr lang="fi-FI"/>
            </a:p>
          </p:txBody>
        </p:sp>
        <p:sp>
          <p:nvSpPr>
            <p:cNvPr id="17" name="Freeform 16">
              <a:extLst>
                <a:ext uri="{FF2B5EF4-FFF2-40B4-BE49-F238E27FC236}">
                  <a16:creationId xmlns:a16="http://schemas.microsoft.com/office/drawing/2014/main" id="{9D380EAB-5368-1F45-B531-8BF5A1EF293F}"/>
                </a:ext>
              </a:extLst>
            </p:cNvPr>
            <p:cNvSpPr/>
            <p:nvPr/>
          </p:nvSpPr>
          <p:spPr>
            <a:xfrm>
              <a:off x="7163996" y="257492"/>
              <a:ext cx="1528216" cy="1742097"/>
            </a:xfrm>
            <a:custGeom>
              <a:avLst/>
              <a:gdLst>
                <a:gd name="connsiteX0" fmla="*/ 870743 w 1528216"/>
                <a:gd name="connsiteY0" fmla="*/ 1520549 h 1742097"/>
                <a:gd name="connsiteX1" fmla="*/ 432239 w 1528216"/>
                <a:gd name="connsiteY1" fmla="*/ 1329343 h 1742097"/>
                <a:gd name="connsiteX2" fmla="*/ 260514 w 1528216"/>
                <a:gd name="connsiteY2" fmla="*/ 871125 h 1742097"/>
                <a:gd name="connsiteX3" fmla="*/ 260514 w 1528216"/>
                <a:gd name="connsiteY3" fmla="*/ 866170 h 1742097"/>
                <a:gd name="connsiteX4" fmla="*/ 432958 w 1528216"/>
                <a:gd name="connsiteY4" fmla="*/ 410302 h 1742097"/>
                <a:gd name="connsiteX5" fmla="*/ 868226 w 1528216"/>
                <a:gd name="connsiteY5" fmla="*/ 221753 h 1742097"/>
                <a:gd name="connsiteX6" fmla="*/ 1347145 w 1528216"/>
                <a:gd name="connsiteY6" fmla="*/ 412805 h 1742097"/>
                <a:gd name="connsiteX7" fmla="*/ 1369176 w 1528216"/>
                <a:gd name="connsiteY7" fmla="*/ 411272 h 1742097"/>
                <a:gd name="connsiteX8" fmla="*/ 1506185 w 1528216"/>
                <a:gd name="connsiteY8" fmla="*/ 254293 h 1742097"/>
                <a:gd name="connsiteX9" fmla="*/ 1504902 w 1528216"/>
                <a:gd name="connsiteY9" fmla="*/ 232429 h 1742097"/>
                <a:gd name="connsiteX10" fmla="*/ 870691 w 1528216"/>
                <a:gd name="connsiteY10" fmla="*/ 0 h 1742097"/>
                <a:gd name="connsiteX11" fmla="*/ 243927 w 1528216"/>
                <a:gd name="connsiteY11" fmla="*/ 255621 h 1742097"/>
                <a:gd name="connsiteX12" fmla="*/ 0 w 1528216"/>
                <a:gd name="connsiteY12" fmla="*/ 871074 h 1742097"/>
                <a:gd name="connsiteX13" fmla="*/ 0 w 1528216"/>
                <a:gd name="connsiteY13" fmla="*/ 876029 h 1742097"/>
                <a:gd name="connsiteX14" fmla="*/ 244441 w 1528216"/>
                <a:gd name="connsiteY14" fmla="*/ 1490767 h 1742097"/>
                <a:gd name="connsiteX15" fmla="*/ 860626 w 1528216"/>
                <a:gd name="connsiteY15" fmla="*/ 1742097 h 1742097"/>
                <a:gd name="connsiteX16" fmla="*/ 1528216 w 1528216"/>
                <a:gd name="connsiteY16" fmla="*/ 1464357 h 1742097"/>
                <a:gd name="connsiteX17" fmla="*/ 1519897 w 1528216"/>
                <a:gd name="connsiteY17" fmla="*/ 1455979 h 1742097"/>
                <a:gd name="connsiteX18" fmla="*/ 1383657 w 1528216"/>
                <a:gd name="connsiteY18" fmla="*/ 1318718 h 1742097"/>
                <a:gd name="connsiteX19" fmla="*/ 1362140 w 1528216"/>
                <a:gd name="connsiteY19" fmla="*/ 1318156 h 1742097"/>
                <a:gd name="connsiteX20" fmla="*/ 870691 w 1528216"/>
                <a:gd name="connsiteY20" fmla="*/ 1520446 h 174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8216" h="1742097">
                  <a:moveTo>
                    <a:pt x="870743" y="1520549"/>
                  </a:moveTo>
                  <a:cubicBezTo>
                    <a:pt x="701175" y="1520549"/>
                    <a:pt x="545472" y="1452659"/>
                    <a:pt x="432239" y="1329343"/>
                  </a:cubicBezTo>
                  <a:cubicBezTo>
                    <a:pt x="321521" y="1208787"/>
                    <a:pt x="260514" y="1046035"/>
                    <a:pt x="260514" y="871125"/>
                  </a:cubicBezTo>
                  <a:lnTo>
                    <a:pt x="260514" y="866170"/>
                  </a:lnTo>
                  <a:cubicBezTo>
                    <a:pt x="260514" y="691925"/>
                    <a:pt x="321778" y="530041"/>
                    <a:pt x="432958" y="410302"/>
                  </a:cubicBezTo>
                  <a:cubicBezTo>
                    <a:pt x="545934" y="288723"/>
                    <a:pt x="700507" y="221753"/>
                    <a:pt x="868226" y="221753"/>
                  </a:cubicBezTo>
                  <a:cubicBezTo>
                    <a:pt x="1043957" y="221753"/>
                    <a:pt x="1189388" y="279324"/>
                    <a:pt x="1347145" y="412805"/>
                  </a:cubicBezTo>
                  <a:cubicBezTo>
                    <a:pt x="1353718" y="418373"/>
                    <a:pt x="1363527" y="417760"/>
                    <a:pt x="1369176" y="411272"/>
                  </a:cubicBezTo>
                  <a:lnTo>
                    <a:pt x="1506185" y="254293"/>
                  </a:lnTo>
                  <a:cubicBezTo>
                    <a:pt x="1511783" y="247857"/>
                    <a:pt x="1511269" y="238100"/>
                    <a:pt x="1504902" y="232429"/>
                  </a:cubicBezTo>
                  <a:cubicBezTo>
                    <a:pt x="1370973" y="112894"/>
                    <a:pt x="1187848" y="0"/>
                    <a:pt x="870691" y="0"/>
                  </a:cubicBezTo>
                  <a:cubicBezTo>
                    <a:pt x="627175" y="0"/>
                    <a:pt x="404611" y="90775"/>
                    <a:pt x="243927" y="255621"/>
                  </a:cubicBezTo>
                  <a:cubicBezTo>
                    <a:pt x="86633" y="417045"/>
                    <a:pt x="0" y="635580"/>
                    <a:pt x="0" y="871074"/>
                  </a:cubicBezTo>
                  <a:lnTo>
                    <a:pt x="0" y="876029"/>
                  </a:lnTo>
                  <a:cubicBezTo>
                    <a:pt x="0" y="1111932"/>
                    <a:pt x="86787" y="1330263"/>
                    <a:pt x="244441" y="1490767"/>
                  </a:cubicBezTo>
                  <a:cubicBezTo>
                    <a:pt x="403635" y="1652855"/>
                    <a:pt x="622502" y="1742097"/>
                    <a:pt x="860626" y="1742097"/>
                  </a:cubicBezTo>
                  <a:cubicBezTo>
                    <a:pt x="1134749" y="1742097"/>
                    <a:pt x="1330250" y="1661283"/>
                    <a:pt x="1528216" y="1464357"/>
                  </a:cubicBezTo>
                  <a:cubicBezTo>
                    <a:pt x="1525597" y="1461752"/>
                    <a:pt x="1522824" y="1458942"/>
                    <a:pt x="1519897" y="1455979"/>
                  </a:cubicBezTo>
                  <a:cubicBezTo>
                    <a:pt x="1483128" y="1418944"/>
                    <a:pt x="1421093" y="1356418"/>
                    <a:pt x="1383657" y="1318718"/>
                  </a:cubicBezTo>
                  <a:cubicBezTo>
                    <a:pt x="1377803" y="1312792"/>
                    <a:pt x="1368405" y="1312639"/>
                    <a:pt x="1362140" y="1318156"/>
                  </a:cubicBezTo>
                  <a:cubicBezTo>
                    <a:pt x="1222973" y="1440756"/>
                    <a:pt x="1081444" y="1520446"/>
                    <a:pt x="870691" y="1520446"/>
                  </a:cubicBezTo>
                  <a:close/>
                </a:path>
              </a:pathLst>
            </a:custGeom>
            <a:solidFill>
              <a:schemeClr val="bg1"/>
            </a:solidFill>
            <a:ln w="5129" cap="flat">
              <a:noFill/>
              <a:prstDash val="solid"/>
              <a:miter/>
            </a:ln>
          </p:spPr>
          <p:txBody>
            <a:bodyPr rtlCol="0" anchor="ctr"/>
            <a:lstStyle/>
            <a:p>
              <a:endParaRPr lang="fi-FI"/>
            </a:p>
          </p:txBody>
        </p:sp>
        <p:sp>
          <p:nvSpPr>
            <p:cNvPr id="18" name="Freeform 17">
              <a:extLst>
                <a:ext uri="{FF2B5EF4-FFF2-40B4-BE49-F238E27FC236}">
                  <a16:creationId xmlns:a16="http://schemas.microsoft.com/office/drawing/2014/main" id="{F0B94BD4-5603-3541-90D3-C7D9DC351BD8}"/>
                </a:ext>
              </a:extLst>
            </p:cNvPr>
            <p:cNvSpPr/>
            <p:nvPr/>
          </p:nvSpPr>
          <p:spPr>
            <a:xfrm>
              <a:off x="8899833" y="257595"/>
              <a:ext cx="1578490" cy="1742199"/>
            </a:xfrm>
            <a:custGeom>
              <a:avLst/>
              <a:gdLst>
                <a:gd name="connsiteX0" fmla="*/ 1327323 w 1578490"/>
                <a:gd name="connsiteY0" fmla="*/ 1006803 h 1742199"/>
                <a:gd name="connsiteX1" fmla="*/ 1343037 w 1578490"/>
                <a:gd name="connsiteY1" fmla="*/ 1022434 h 1742199"/>
                <a:gd name="connsiteX2" fmla="*/ 1343037 w 1578490"/>
                <a:gd name="connsiteY2" fmla="*/ 1038066 h 1742199"/>
                <a:gd name="connsiteX3" fmla="*/ 1343037 w 1578490"/>
                <a:gd name="connsiteY3" fmla="*/ 1362139 h 1742199"/>
                <a:gd name="connsiteX4" fmla="*/ 1343037 w 1578490"/>
                <a:gd name="connsiteY4" fmla="*/ 1377822 h 1742199"/>
                <a:gd name="connsiteX5" fmla="*/ 1330404 w 1578490"/>
                <a:gd name="connsiteY5" fmla="*/ 1387221 h 1742199"/>
                <a:gd name="connsiteX6" fmla="*/ 888151 w 1578490"/>
                <a:gd name="connsiteY6" fmla="*/ 1525504 h 1742199"/>
                <a:gd name="connsiteX7" fmla="*/ 260411 w 1578490"/>
                <a:gd name="connsiteY7" fmla="*/ 871074 h 1742199"/>
                <a:gd name="connsiteX8" fmla="*/ 260411 w 1578490"/>
                <a:gd name="connsiteY8" fmla="*/ 866119 h 1742199"/>
                <a:gd name="connsiteX9" fmla="*/ 431776 w 1578490"/>
                <a:gd name="connsiteY9" fmla="*/ 413265 h 1742199"/>
                <a:gd name="connsiteX10" fmla="*/ 860677 w 1578490"/>
                <a:gd name="connsiteY10" fmla="*/ 221651 h 1742199"/>
                <a:gd name="connsiteX11" fmla="*/ 1335693 w 1578490"/>
                <a:gd name="connsiteY11" fmla="*/ 384300 h 1742199"/>
                <a:gd name="connsiteX12" fmla="*/ 1357364 w 1578490"/>
                <a:gd name="connsiteY12" fmla="*/ 382104 h 1742199"/>
                <a:gd name="connsiteX13" fmla="*/ 1492423 w 1578490"/>
                <a:gd name="connsiteY13" fmla="*/ 221906 h 1742199"/>
                <a:gd name="connsiteX14" fmla="*/ 1490112 w 1578490"/>
                <a:gd name="connsiteY14" fmla="*/ 199481 h 1742199"/>
                <a:gd name="connsiteX15" fmla="*/ 876135 w 1578490"/>
                <a:gd name="connsiteY15" fmla="*/ 0 h 1742199"/>
                <a:gd name="connsiteX16" fmla="*/ 871564 w 1578490"/>
                <a:gd name="connsiteY16" fmla="*/ 0 h 1742199"/>
                <a:gd name="connsiteX17" fmla="*/ 245211 w 1578490"/>
                <a:gd name="connsiteY17" fmla="*/ 258431 h 1742199"/>
                <a:gd name="connsiteX18" fmla="*/ 0 w 1578490"/>
                <a:gd name="connsiteY18" fmla="*/ 871074 h 1742199"/>
                <a:gd name="connsiteX19" fmla="*/ 0 w 1578490"/>
                <a:gd name="connsiteY19" fmla="*/ 876080 h 1742199"/>
                <a:gd name="connsiteX20" fmla="*/ 240024 w 1578490"/>
                <a:gd name="connsiteY20" fmla="*/ 1493526 h 1742199"/>
                <a:gd name="connsiteX21" fmla="*/ 878240 w 1578490"/>
                <a:gd name="connsiteY21" fmla="*/ 1742199 h 1742199"/>
                <a:gd name="connsiteX22" fmla="*/ 1572842 w 1578490"/>
                <a:gd name="connsiteY22" fmla="*/ 1491891 h 1742199"/>
                <a:gd name="connsiteX23" fmla="*/ 1578491 w 1578490"/>
                <a:gd name="connsiteY23" fmla="*/ 1479835 h 1742199"/>
                <a:gd name="connsiteX24" fmla="*/ 1578491 w 1578490"/>
                <a:gd name="connsiteY24" fmla="*/ 815802 h 1742199"/>
                <a:gd name="connsiteX25" fmla="*/ 1562777 w 1578490"/>
                <a:gd name="connsiteY25" fmla="*/ 800170 h 1742199"/>
                <a:gd name="connsiteX26" fmla="*/ 910285 w 1578490"/>
                <a:gd name="connsiteY26" fmla="*/ 800170 h 1742199"/>
                <a:gd name="connsiteX27" fmla="*/ 894570 w 1578490"/>
                <a:gd name="connsiteY27" fmla="*/ 815802 h 1742199"/>
                <a:gd name="connsiteX28" fmla="*/ 894570 w 1578490"/>
                <a:gd name="connsiteY28" fmla="*/ 991273 h 1742199"/>
                <a:gd name="connsiteX29" fmla="*/ 910285 w 1578490"/>
                <a:gd name="connsiteY29" fmla="*/ 1006905 h 1742199"/>
                <a:gd name="connsiteX30" fmla="*/ 1311711 w 1578490"/>
                <a:gd name="connsiteY30" fmla="*/ 1006905 h 1742199"/>
                <a:gd name="connsiteX31" fmla="*/ 1327425 w 1578490"/>
                <a:gd name="connsiteY31" fmla="*/ 1006905 h 174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8490" h="1742199">
                  <a:moveTo>
                    <a:pt x="1327323" y="1006803"/>
                  </a:moveTo>
                  <a:cubicBezTo>
                    <a:pt x="1336001" y="1006803"/>
                    <a:pt x="1343037" y="1013801"/>
                    <a:pt x="1343037" y="1022434"/>
                  </a:cubicBezTo>
                  <a:lnTo>
                    <a:pt x="1343037" y="1038066"/>
                  </a:lnTo>
                  <a:lnTo>
                    <a:pt x="1343037" y="1362139"/>
                  </a:lnTo>
                  <a:lnTo>
                    <a:pt x="1343037" y="1377822"/>
                  </a:lnTo>
                  <a:lnTo>
                    <a:pt x="1330404" y="1387221"/>
                  </a:lnTo>
                  <a:cubicBezTo>
                    <a:pt x="1209981" y="1476413"/>
                    <a:pt x="1052892" y="1525504"/>
                    <a:pt x="888151" y="1525504"/>
                  </a:cubicBezTo>
                  <a:cubicBezTo>
                    <a:pt x="518563" y="1525504"/>
                    <a:pt x="260411" y="1256396"/>
                    <a:pt x="260411" y="871074"/>
                  </a:cubicBezTo>
                  <a:lnTo>
                    <a:pt x="260411" y="866119"/>
                  </a:lnTo>
                  <a:cubicBezTo>
                    <a:pt x="260411" y="695143"/>
                    <a:pt x="321213" y="534332"/>
                    <a:pt x="431776" y="413265"/>
                  </a:cubicBezTo>
                  <a:cubicBezTo>
                    <a:pt x="544496" y="289745"/>
                    <a:pt x="696810" y="221651"/>
                    <a:pt x="860677" y="221651"/>
                  </a:cubicBezTo>
                  <a:cubicBezTo>
                    <a:pt x="1072868" y="221651"/>
                    <a:pt x="1208132" y="285556"/>
                    <a:pt x="1335693" y="384300"/>
                  </a:cubicBezTo>
                  <a:cubicBezTo>
                    <a:pt x="1342369" y="389460"/>
                    <a:pt x="1351921" y="388591"/>
                    <a:pt x="1357364" y="382104"/>
                  </a:cubicBezTo>
                  <a:lnTo>
                    <a:pt x="1492423" y="221906"/>
                  </a:lnTo>
                  <a:cubicBezTo>
                    <a:pt x="1498123" y="215163"/>
                    <a:pt x="1497096" y="204947"/>
                    <a:pt x="1490112" y="199481"/>
                  </a:cubicBezTo>
                  <a:cubicBezTo>
                    <a:pt x="1309965" y="58848"/>
                    <a:pt x="1128381" y="460"/>
                    <a:pt x="876135" y="0"/>
                  </a:cubicBezTo>
                  <a:lnTo>
                    <a:pt x="871564" y="0"/>
                  </a:lnTo>
                  <a:cubicBezTo>
                    <a:pt x="629332" y="409"/>
                    <a:pt x="406973" y="92154"/>
                    <a:pt x="245211" y="258431"/>
                  </a:cubicBezTo>
                  <a:cubicBezTo>
                    <a:pt x="87095" y="420927"/>
                    <a:pt x="0" y="638491"/>
                    <a:pt x="0" y="871074"/>
                  </a:cubicBezTo>
                  <a:lnTo>
                    <a:pt x="0" y="876080"/>
                  </a:lnTo>
                  <a:cubicBezTo>
                    <a:pt x="0" y="1117552"/>
                    <a:pt x="85246" y="1336853"/>
                    <a:pt x="240024" y="1493526"/>
                  </a:cubicBezTo>
                  <a:cubicBezTo>
                    <a:pt x="400708" y="1656175"/>
                    <a:pt x="621372" y="1742199"/>
                    <a:pt x="878240" y="1742199"/>
                  </a:cubicBezTo>
                  <a:cubicBezTo>
                    <a:pt x="1196680" y="1742199"/>
                    <a:pt x="1429413" y="1609281"/>
                    <a:pt x="1572842" y="1491891"/>
                  </a:cubicBezTo>
                  <a:cubicBezTo>
                    <a:pt x="1576488" y="1488928"/>
                    <a:pt x="1578491" y="1484484"/>
                    <a:pt x="1578491" y="1479835"/>
                  </a:cubicBezTo>
                  <a:lnTo>
                    <a:pt x="1578491" y="815802"/>
                  </a:lnTo>
                  <a:cubicBezTo>
                    <a:pt x="1578491" y="807169"/>
                    <a:pt x="1571506" y="800170"/>
                    <a:pt x="1562777" y="800170"/>
                  </a:cubicBezTo>
                  <a:lnTo>
                    <a:pt x="910285" y="800170"/>
                  </a:lnTo>
                  <a:cubicBezTo>
                    <a:pt x="901606" y="800170"/>
                    <a:pt x="894570" y="807118"/>
                    <a:pt x="894570" y="815802"/>
                  </a:cubicBezTo>
                  <a:lnTo>
                    <a:pt x="894570" y="991273"/>
                  </a:lnTo>
                  <a:cubicBezTo>
                    <a:pt x="894570" y="999907"/>
                    <a:pt x="901606" y="1006905"/>
                    <a:pt x="910285" y="1006905"/>
                  </a:cubicBezTo>
                  <a:lnTo>
                    <a:pt x="1311711" y="1006905"/>
                  </a:lnTo>
                  <a:lnTo>
                    <a:pt x="1327425" y="1006905"/>
                  </a:lnTo>
                  <a:close/>
                </a:path>
              </a:pathLst>
            </a:custGeom>
            <a:solidFill>
              <a:schemeClr val="bg1"/>
            </a:solidFill>
            <a:ln w="5129" cap="flat">
              <a:noFill/>
              <a:prstDash val="solid"/>
              <a:miter/>
            </a:ln>
          </p:spPr>
          <p:txBody>
            <a:bodyPr rtlCol="0" anchor="ctr"/>
            <a:lstStyle/>
            <a:p>
              <a:endParaRPr lang="fi-FI"/>
            </a:p>
          </p:txBody>
        </p:sp>
      </p:grpSp>
    </p:spTree>
    <p:extLst>
      <p:ext uri="{BB962C8B-B14F-4D97-AF65-F5344CB8AC3E}">
        <p14:creationId xmlns:p14="http://schemas.microsoft.com/office/powerpoint/2010/main" val="2987842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CG. 2">
    <p:bg>
      <p:bgPr>
        <a:solidFill>
          <a:srgbClr val="17406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6998FCF-35CD-E54F-B69A-E8AAC285C01A}"/>
              </a:ext>
            </a:extLst>
          </p:cNvPr>
          <p:cNvGrpSpPr/>
          <p:nvPr userDrawn="1"/>
        </p:nvGrpSpPr>
        <p:grpSpPr>
          <a:xfrm>
            <a:off x="5524757" y="3250641"/>
            <a:ext cx="1145730" cy="351693"/>
            <a:chOff x="5524757" y="3250641"/>
            <a:chExt cx="1145730" cy="351693"/>
          </a:xfrm>
        </p:grpSpPr>
        <p:sp>
          <p:nvSpPr>
            <p:cNvPr id="15" name="Freeform 14">
              <a:extLst>
                <a:ext uri="{FF2B5EF4-FFF2-40B4-BE49-F238E27FC236}">
                  <a16:creationId xmlns:a16="http://schemas.microsoft.com/office/drawing/2014/main" id="{13C15140-040D-F241-992D-3D24DDC3F730}"/>
                </a:ext>
              </a:extLst>
            </p:cNvPr>
            <p:cNvSpPr/>
            <p:nvPr/>
          </p:nvSpPr>
          <p:spPr>
            <a:xfrm>
              <a:off x="6558411" y="3483237"/>
              <a:ext cx="112076" cy="111487"/>
            </a:xfrm>
            <a:custGeom>
              <a:avLst/>
              <a:gdLst>
                <a:gd name="connsiteX0" fmla="*/ 555230 w 555229"/>
                <a:gd name="connsiteY0" fmla="*/ 276157 h 552313"/>
                <a:gd name="connsiteX1" fmla="*/ 277615 w 555229"/>
                <a:gd name="connsiteY1" fmla="*/ 552314 h 552313"/>
                <a:gd name="connsiteX2" fmla="*/ 0 w 555229"/>
                <a:gd name="connsiteY2" fmla="*/ 276157 h 552313"/>
                <a:gd name="connsiteX3" fmla="*/ 277615 w 555229"/>
                <a:gd name="connsiteY3" fmla="*/ 0 h 552313"/>
                <a:gd name="connsiteX4" fmla="*/ 555230 w 555229"/>
                <a:gd name="connsiteY4" fmla="*/ 276157 h 55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29" h="552313">
                  <a:moveTo>
                    <a:pt x="555230" y="276157"/>
                  </a:moveTo>
                  <a:cubicBezTo>
                    <a:pt x="555230" y="428692"/>
                    <a:pt x="430903" y="552314"/>
                    <a:pt x="277615" y="552314"/>
                  </a:cubicBezTo>
                  <a:cubicBezTo>
                    <a:pt x="124274" y="552314"/>
                    <a:pt x="0" y="428641"/>
                    <a:pt x="0" y="276157"/>
                  </a:cubicBezTo>
                  <a:cubicBezTo>
                    <a:pt x="0" y="123622"/>
                    <a:pt x="124274" y="0"/>
                    <a:pt x="277615" y="0"/>
                  </a:cubicBezTo>
                  <a:cubicBezTo>
                    <a:pt x="430955" y="0"/>
                    <a:pt x="555230" y="123673"/>
                    <a:pt x="555230" y="276157"/>
                  </a:cubicBezTo>
                  <a:close/>
                </a:path>
              </a:pathLst>
            </a:custGeom>
            <a:solidFill>
              <a:srgbClr val="EB5C18"/>
            </a:solidFill>
            <a:ln w="5129" cap="flat">
              <a:noFill/>
              <a:prstDash val="solid"/>
              <a:miter/>
            </a:ln>
          </p:spPr>
          <p:txBody>
            <a:bodyPr rtlCol="0" anchor="ctr"/>
            <a:lstStyle/>
            <a:p>
              <a:endParaRPr lang="fi-FI"/>
            </a:p>
          </p:txBody>
        </p:sp>
        <p:sp>
          <p:nvSpPr>
            <p:cNvPr id="16" name="Freeform 15">
              <a:extLst>
                <a:ext uri="{FF2B5EF4-FFF2-40B4-BE49-F238E27FC236}">
                  <a16:creationId xmlns:a16="http://schemas.microsoft.com/office/drawing/2014/main" id="{002A8398-D333-3344-AB9E-995A24DB8DF6}"/>
                </a:ext>
              </a:extLst>
            </p:cNvPr>
            <p:cNvSpPr/>
            <p:nvPr/>
          </p:nvSpPr>
          <p:spPr>
            <a:xfrm>
              <a:off x="5524757" y="3256673"/>
              <a:ext cx="214905" cy="339597"/>
            </a:xfrm>
            <a:custGeom>
              <a:avLst/>
              <a:gdLst>
                <a:gd name="connsiteX0" fmla="*/ 951932 w 1064651"/>
                <a:gd name="connsiteY0" fmla="*/ 956435 h 1682380"/>
                <a:gd name="connsiteX1" fmla="*/ 951932 w 1064651"/>
                <a:gd name="connsiteY1" fmla="*/ 770951 h 1682380"/>
                <a:gd name="connsiteX2" fmla="*/ 936218 w 1064651"/>
                <a:gd name="connsiteY2" fmla="*/ 755319 h 1682380"/>
                <a:gd name="connsiteX3" fmla="*/ 276793 w 1064651"/>
                <a:gd name="connsiteY3" fmla="*/ 755319 h 1682380"/>
                <a:gd name="connsiteX4" fmla="*/ 261079 w 1064651"/>
                <a:gd name="connsiteY4" fmla="*/ 755319 h 1682380"/>
                <a:gd name="connsiteX5" fmla="*/ 245365 w 1064651"/>
                <a:gd name="connsiteY5" fmla="*/ 739688 h 1682380"/>
                <a:gd name="connsiteX6" fmla="*/ 245365 w 1064651"/>
                <a:gd name="connsiteY6" fmla="*/ 724056 h 1682380"/>
                <a:gd name="connsiteX7" fmla="*/ 245365 w 1064651"/>
                <a:gd name="connsiteY7" fmla="*/ 248010 h 1682380"/>
                <a:gd name="connsiteX8" fmla="*/ 245365 w 1064651"/>
                <a:gd name="connsiteY8" fmla="*/ 232378 h 1682380"/>
                <a:gd name="connsiteX9" fmla="*/ 261079 w 1064651"/>
                <a:gd name="connsiteY9" fmla="*/ 216747 h 1682380"/>
                <a:gd name="connsiteX10" fmla="*/ 276793 w 1064651"/>
                <a:gd name="connsiteY10" fmla="*/ 216747 h 1682380"/>
                <a:gd name="connsiteX11" fmla="*/ 1048938 w 1064651"/>
                <a:gd name="connsiteY11" fmla="*/ 216747 h 1682380"/>
                <a:gd name="connsiteX12" fmla="*/ 1064652 w 1064651"/>
                <a:gd name="connsiteY12" fmla="*/ 201115 h 1682380"/>
                <a:gd name="connsiteX13" fmla="*/ 1064652 w 1064651"/>
                <a:gd name="connsiteY13" fmla="*/ 15632 h 1682380"/>
                <a:gd name="connsiteX14" fmla="*/ 1048938 w 1064651"/>
                <a:gd name="connsiteY14" fmla="*/ 0 h 1682380"/>
                <a:gd name="connsiteX15" fmla="*/ 15663 w 1064651"/>
                <a:gd name="connsiteY15" fmla="*/ 0 h 1682380"/>
                <a:gd name="connsiteX16" fmla="*/ 0 w 1064651"/>
                <a:gd name="connsiteY16" fmla="*/ 15223 h 1682380"/>
                <a:gd name="connsiteX17" fmla="*/ 0 w 1064651"/>
                <a:gd name="connsiteY17" fmla="*/ 1667158 h 1682380"/>
                <a:gd name="connsiteX18" fmla="*/ 15663 w 1064651"/>
                <a:gd name="connsiteY18" fmla="*/ 1682381 h 1682380"/>
                <a:gd name="connsiteX19" fmla="*/ 229651 w 1064651"/>
                <a:gd name="connsiteY19" fmla="*/ 1682381 h 1682380"/>
                <a:gd name="connsiteX20" fmla="*/ 245365 w 1064651"/>
                <a:gd name="connsiteY20" fmla="*/ 1666749 h 1682380"/>
                <a:gd name="connsiteX21" fmla="*/ 245365 w 1064651"/>
                <a:gd name="connsiteY21" fmla="*/ 1003176 h 1682380"/>
                <a:gd name="connsiteX22" fmla="*/ 245365 w 1064651"/>
                <a:gd name="connsiteY22" fmla="*/ 987544 h 1682380"/>
                <a:gd name="connsiteX23" fmla="*/ 261079 w 1064651"/>
                <a:gd name="connsiteY23" fmla="*/ 971913 h 1682380"/>
                <a:gd name="connsiteX24" fmla="*/ 276793 w 1064651"/>
                <a:gd name="connsiteY24" fmla="*/ 971913 h 1682380"/>
                <a:gd name="connsiteX25" fmla="*/ 936218 w 1064651"/>
                <a:gd name="connsiteY25" fmla="*/ 971913 h 1682380"/>
                <a:gd name="connsiteX26" fmla="*/ 951932 w 1064651"/>
                <a:gd name="connsiteY26" fmla="*/ 956281 h 16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64651" h="1682380">
                  <a:moveTo>
                    <a:pt x="951932" y="956435"/>
                  </a:moveTo>
                  <a:lnTo>
                    <a:pt x="951932" y="770951"/>
                  </a:lnTo>
                  <a:cubicBezTo>
                    <a:pt x="951932" y="762318"/>
                    <a:pt x="944897" y="755319"/>
                    <a:pt x="936218" y="755319"/>
                  </a:cubicBezTo>
                  <a:lnTo>
                    <a:pt x="276793" y="755319"/>
                  </a:lnTo>
                  <a:lnTo>
                    <a:pt x="261079" y="755319"/>
                  </a:lnTo>
                  <a:cubicBezTo>
                    <a:pt x="252400" y="755319"/>
                    <a:pt x="245365" y="748321"/>
                    <a:pt x="245365" y="739688"/>
                  </a:cubicBezTo>
                  <a:lnTo>
                    <a:pt x="245365" y="724056"/>
                  </a:lnTo>
                  <a:lnTo>
                    <a:pt x="245365" y="248010"/>
                  </a:lnTo>
                  <a:lnTo>
                    <a:pt x="245365" y="232378"/>
                  </a:lnTo>
                  <a:cubicBezTo>
                    <a:pt x="245365" y="223745"/>
                    <a:pt x="252400" y="216747"/>
                    <a:pt x="261079" y="216747"/>
                  </a:cubicBezTo>
                  <a:lnTo>
                    <a:pt x="276793" y="216747"/>
                  </a:lnTo>
                  <a:lnTo>
                    <a:pt x="1048938" y="216747"/>
                  </a:lnTo>
                  <a:cubicBezTo>
                    <a:pt x="1057617" y="216747"/>
                    <a:pt x="1064652" y="209748"/>
                    <a:pt x="1064652" y="201115"/>
                  </a:cubicBezTo>
                  <a:lnTo>
                    <a:pt x="1064652" y="15632"/>
                  </a:lnTo>
                  <a:cubicBezTo>
                    <a:pt x="1064652" y="6998"/>
                    <a:pt x="1057617" y="0"/>
                    <a:pt x="1048938" y="0"/>
                  </a:cubicBezTo>
                  <a:lnTo>
                    <a:pt x="15663" y="0"/>
                  </a:lnTo>
                  <a:cubicBezTo>
                    <a:pt x="7138" y="0"/>
                    <a:pt x="205" y="6794"/>
                    <a:pt x="0" y="15223"/>
                  </a:cubicBezTo>
                  <a:lnTo>
                    <a:pt x="0" y="1667158"/>
                  </a:lnTo>
                  <a:cubicBezTo>
                    <a:pt x="205" y="1675587"/>
                    <a:pt x="7138" y="1682381"/>
                    <a:pt x="15663" y="1682381"/>
                  </a:cubicBezTo>
                  <a:lnTo>
                    <a:pt x="229651" y="1682381"/>
                  </a:lnTo>
                  <a:cubicBezTo>
                    <a:pt x="238330" y="1682381"/>
                    <a:pt x="245365" y="1675382"/>
                    <a:pt x="245365" y="1666749"/>
                  </a:cubicBezTo>
                  <a:lnTo>
                    <a:pt x="245365" y="1003176"/>
                  </a:lnTo>
                  <a:lnTo>
                    <a:pt x="245365" y="987544"/>
                  </a:lnTo>
                  <a:cubicBezTo>
                    <a:pt x="245365" y="978911"/>
                    <a:pt x="252400" y="971913"/>
                    <a:pt x="261079" y="971913"/>
                  </a:cubicBezTo>
                  <a:lnTo>
                    <a:pt x="276793" y="971913"/>
                  </a:lnTo>
                  <a:lnTo>
                    <a:pt x="936218" y="971913"/>
                  </a:lnTo>
                  <a:cubicBezTo>
                    <a:pt x="944897" y="971913"/>
                    <a:pt x="951932" y="964914"/>
                    <a:pt x="951932" y="956281"/>
                  </a:cubicBezTo>
                  <a:close/>
                </a:path>
              </a:pathLst>
            </a:custGeom>
            <a:solidFill>
              <a:schemeClr val="bg1"/>
            </a:solidFill>
            <a:ln w="5129" cap="flat">
              <a:noFill/>
              <a:prstDash val="solid"/>
              <a:miter/>
            </a:ln>
          </p:spPr>
          <p:txBody>
            <a:bodyPr rtlCol="0" anchor="ctr"/>
            <a:lstStyle/>
            <a:p>
              <a:endParaRPr lang="fi-FI"/>
            </a:p>
          </p:txBody>
        </p:sp>
        <p:sp>
          <p:nvSpPr>
            <p:cNvPr id="17" name="Freeform 16">
              <a:extLst>
                <a:ext uri="{FF2B5EF4-FFF2-40B4-BE49-F238E27FC236}">
                  <a16:creationId xmlns:a16="http://schemas.microsoft.com/office/drawing/2014/main" id="{9D380EAB-5368-1F45-B531-8BF5A1EF293F}"/>
                </a:ext>
              </a:extLst>
            </p:cNvPr>
            <p:cNvSpPr/>
            <p:nvPr/>
          </p:nvSpPr>
          <p:spPr>
            <a:xfrm>
              <a:off x="5786765" y="3250641"/>
              <a:ext cx="308478" cy="351652"/>
            </a:xfrm>
            <a:custGeom>
              <a:avLst/>
              <a:gdLst>
                <a:gd name="connsiteX0" fmla="*/ 870743 w 1528216"/>
                <a:gd name="connsiteY0" fmla="*/ 1520549 h 1742097"/>
                <a:gd name="connsiteX1" fmla="*/ 432239 w 1528216"/>
                <a:gd name="connsiteY1" fmla="*/ 1329343 h 1742097"/>
                <a:gd name="connsiteX2" fmla="*/ 260514 w 1528216"/>
                <a:gd name="connsiteY2" fmla="*/ 871125 h 1742097"/>
                <a:gd name="connsiteX3" fmla="*/ 260514 w 1528216"/>
                <a:gd name="connsiteY3" fmla="*/ 866170 h 1742097"/>
                <a:gd name="connsiteX4" fmla="*/ 432958 w 1528216"/>
                <a:gd name="connsiteY4" fmla="*/ 410302 h 1742097"/>
                <a:gd name="connsiteX5" fmla="*/ 868226 w 1528216"/>
                <a:gd name="connsiteY5" fmla="*/ 221753 h 1742097"/>
                <a:gd name="connsiteX6" fmla="*/ 1347145 w 1528216"/>
                <a:gd name="connsiteY6" fmla="*/ 412805 h 1742097"/>
                <a:gd name="connsiteX7" fmla="*/ 1369176 w 1528216"/>
                <a:gd name="connsiteY7" fmla="*/ 411272 h 1742097"/>
                <a:gd name="connsiteX8" fmla="*/ 1506185 w 1528216"/>
                <a:gd name="connsiteY8" fmla="*/ 254293 h 1742097"/>
                <a:gd name="connsiteX9" fmla="*/ 1504902 w 1528216"/>
                <a:gd name="connsiteY9" fmla="*/ 232429 h 1742097"/>
                <a:gd name="connsiteX10" fmla="*/ 870691 w 1528216"/>
                <a:gd name="connsiteY10" fmla="*/ 0 h 1742097"/>
                <a:gd name="connsiteX11" fmla="*/ 243927 w 1528216"/>
                <a:gd name="connsiteY11" fmla="*/ 255621 h 1742097"/>
                <a:gd name="connsiteX12" fmla="*/ 0 w 1528216"/>
                <a:gd name="connsiteY12" fmla="*/ 871074 h 1742097"/>
                <a:gd name="connsiteX13" fmla="*/ 0 w 1528216"/>
                <a:gd name="connsiteY13" fmla="*/ 876029 h 1742097"/>
                <a:gd name="connsiteX14" fmla="*/ 244441 w 1528216"/>
                <a:gd name="connsiteY14" fmla="*/ 1490767 h 1742097"/>
                <a:gd name="connsiteX15" fmla="*/ 860626 w 1528216"/>
                <a:gd name="connsiteY15" fmla="*/ 1742097 h 1742097"/>
                <a:gd name="connsiteX16" fmla="*/ 1528216 w 1528216"/>
                <a:gd name="connsiteY16" fmla="*/ 1464357 h 1742097"/>
                <a:gd name="connsiteX17" fmla="*/ 1519897 w 1528216"/>
                <a:gd name="connsiteY17" fmla="*/ 1455979 h 1742097"/>
                <a:gd name="connsiteX18" fmla="*/ 1383657 w 1528216"/>
                <a:gd name="connsiteY18" fmla="*/ 1318718 h 1742097"/>
                <a:gd name="connsiteX19" fmla="*/ 1362140 w 1528216"/>
                <a:gd name="connsiteY19" fmla="*/ 1318156 h 1742097"/>
                <a:gd name="connsiteX20" fmla="*/ 870691 w 1528216"/>
                <a:gd name="connsiteY20" fmla="*/ 1520446 h 174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8216" h="1742097">
                  <a:moveTo>
                    <a:pt x="870743" y="1520549"/>
                  </a:moveTo>
                  <a:cubicBezTo>
                    <a:pt x="701175" y="1520549"/>
                    <a:pt x="545472" y="1452659"/>
                    <a:pt x="432239" y="1329343"/>
                  </a:cubicBezTo>
                  <a:cubicBezTo>
                    <a:pt x="321521" y="1208787"/>
                    <a:pt x="260514" y="1046035"/>
                    <a:pt x="260514" y="871125"/>
                  </a:cubicBezTo>
                  <a:lnTo>
                    <a:pt x="260514" y="866170"/>
                  </a:lnTo>
                  <a:cubicBezTo>
                    <a:pt x="260514" y="691925"/>
                    <a:pt x="321778" y="530041"/>
                    <a:pt x="432958" y="410302"/>
                  </a:cubicBezTo>
                  <a:cubicBezTo>
                    <a:pt x="545934" y="288723"/>
                    <a:pt x="700507" y="221753"/>
                    <a:pt x="868226" y="221753"/>
                  </a:cubicBezTo>
                  <a:cubicBezTo>
                    <a:pt x="1043957" y="221753"/>
                    <a:pt x="1189388" y="279324"/>
                    <a:pt x="1347145" y="412805"/>
                  </a:cubicBezTo>
                  <a:cubicBezTo>
                    <a:pt x="1353718" y="418373"/>
                    <a:pt x="1363527" y="417760"/>
                    <a:pt x="1369176" y="411272"/>
                  </a:cubicBezTo>
                  <a:lnTo>
                    <a:pt x="1506185" y="254293"/>
                  </a:lnTo>
                  <a:cubicBezTo>
                    <a:pt x="1511783" y="247857"/>
                    <a:pt x="1511269" y="238100"/>
                    <a:pt x="1504902" y="232429"/>
                  </a:cubicBezTo>
                  <a:cubicBezTo>
                    <a:pt x="1370973" y="112894"/>
                    <a:pt x="1187848" y="0"/>
                    <a:pt x="870691" y="0"/>
                  </a:cubicBezTo>
                  <a:cubicBezTo>
                    <a:pt x="627175" y="0"/>
                    <a:pt x="404611" y="90775"/>
                    <a:pt x="243927" y="255621"/>
                  </a:cubicBezTo>
                  <a:cubicBezTo>
                    <a:pt x="86633" y="417045"/>
                    <a:pt x="0" y="635580"/>
                    <a:pt x="0" y="871074"/>
                  </a:cubicBezTo>
                  <a:lnTo>
                    <a:pt x="0" y="876029"/>
                  </a:lnTo>
                  <a:cubicBezTo>
                    <a:pt x="0" y="1111932"/>
                    <a:pt x="86787" y="1330263"/>
                    <a:pt x="244441" y="1490767"/>
                  </a:cubicBezTo>
                  <a:cubicBezTo>
                    <a:pt x="403635" y="1652855"/>
                    <a:pt x="622502" y="1742097"/>
                    <a:pt x="860626" y="1742097"/>
                  </a:cubicBezTo>
                  <a:cubicBezTo>
                    <a:pt x="1134749" y="1742097"/>
                    <a:pt x="1330250" y="1661283"/>
                    <a:pt x="1528216" y="1464357"/>
                  </a:cubicBezTo>
                  <a:cubicBezTo>
                    <a:pt x="1525597" y="1461752"/>
                    <a:pt x="1522824" y="1458942"/>
                    <a:pt x="1519897" y="1455979"/>
                  </a:cubicBezTo>
                  <a:cubicBezTo>
                    <a:pt x="1483128" y="1418944"/>
                    <a:pt x="1421093" y="1356418"/>
                    <a:pt x="1383657" y="1318718"/>
                  </a:cubicBezTo>
                  <a:cubicBezTo>
                    <a:pt x="1377803" y="1312792"/>
                    <a:pt x="1368405" y="1312639"/>
                    <a:pt x="1362140" y="1318156"/>
                  </a:cubicBezTo>
                  <a:cubicBezTo>
                    <a:pt x="1222973" y="1440756"/>
                    <a:pt x="1081444" y="1520446"/>
                    <a:pt x="870691" y="1520446"/>
                  </a:cubicBezTo>
                  <a:close/>
                </a:path>
              </a:pathLst>
            </a:custGeom>
            <a:solidFill>
              <a:schemeClr val="bg1"/>
            </a:solidFill>
            <a:ln w="5129" cap="flat">
              <a:noFill/>
              <a:prstDash val="solid"/>
              <a:miter/>
            </a:ln>
          </p:spPr>
          <p:txBody>
            <a:bodyPr rtlCol="0" anchor="ctr"/>
            <a:lstStyle/>
            <a:p>
              <a:endParaRPr lang="fi-FI"/>
            </a:p>
          </p:txBody>
        </p:sp>
        <p:sp>
          <p:nvSpPr>
            <p:cNvPr id="18" name="Freeform 17">
              <a:extLst>
                <a:ext uri="{FF2B5EF4-FFF2-40B4-BE49-F238E27FC236}">
                  <a16:creationId xmlns:a16="http://schemas.microsoft.com/office/drawing/2014/main" id="{F0B94BD4-5603-3541-90D3-C7D9DC351BD8}"/>
                </a:ext>
              </a:extLst>
            </p:cNvPr>
            <p:cNvSpPr/>
            <p:nvPr/>
          </p:nvSpPr>
          <p:spPr>
            <a:xfrm>
              <a:off x="6137152" y="3250662"/>
              <a:ext cx="318626" cy="351672"/>
            </a:xfrm>
            <a:custGeom>
              <a:avLst/>
              <a:gdLst>
                <a:gd name="connsiteX0" fmla="*/ 1327323 w 1578490"/>
                <a:gd name="connsiteY0" fmla="*/ 1006803 h 1742199"/>
                <a:gd name="connsiteX1" fmla="*/ 1343037 w 1578490"/>
                <a:gd name="connsiteY1" fmla="*/ 1022434 h 1742199"/>
                <a:gd name="connsiteX2" fmla="*/ 1343037 w 1578490"/>
                <a:gd name="connsiteY2" fmla="*/ 1038066 h 1742199"/>
                <a:gd name="connsiteX3" fmla="*/ 1343037 w 1578490"/>
                <a:gd name="connsiteY3" fmla="*/ 1362139 h 1742199"/>
                <a:gd name="connsiteX4" fmla="*/ 1343037 w 1578490"/>
                <a:gd name="connsiteY4" fmla="*/ 1377822 h 1742199"/>
                <a:gd name="connsiteX5" fmla="*/ 1330404 w 1578490"/>
                <a:gd name="connsiteY5" fmla="*/ 1387221 h 1742199"/>
                <a:gd name="connsiteX6" fmla="*/ 888151 w 1578490"/>
                <a:gd name="connsiteY6" fmla="*/ 1525504 h 1742199"/>
                <a:gd name="connsiteX7" fmla="*/ 260411 w 1578490"/>
                <a:gd name="connsiteY7" fmla="*/ 871074 h 1742199"/>
                <a:gd name="connsiteX8" fmla="*/ 260411 w 1578490"/>
                <a:gd name="connsiteY8" fmla="*/ 866119 h 1742199"/>
                <a:gd name="connsiteX9" fmla="*/ 431776 w 1578490"/>
                <a:gd name="connsiteY9" fmla="*/ 413265 h 1742199"/>
                <a:gd name="connsiteX10" fmla="*/ 860677 w 1578490"/>
                <a:gd name="connsiteY10" fmla="*/ 221651 h 1742199"/>
                <a:gd name="connsiteX11" fmla="*/ 1335693 w 1578490"/>
                <a:gd name="connsiteY11" fmla="*/ 384300 h 1742199"/>
                <a:gd name="connsiteX12" fmla="*/ 1357364 w 1578490"/>
                <a:gd name="connsiteY12" fmla="*/ 382104 h 1742199"/>
                <a:gd name="connsiteX13" fmla="*/ 1492423 w 1578490"/>
                <a:gd name="connsiteY13" fmla="*/ 221906 h 1742199"/>
                <a:gd name="connsiteX14" fmla="*/ 1490112 w 1578490"/>
                <a:gd name="connsiteY14" fmla="*/ 199481 h 1742199"/>
                <a:gd name="connsiteX15" fmla="*/ 876135 w 1578490"/>
                <a:gd name="connsiteY15" fmla="*/ 0 h 1742199"/>
                <a:gd name="connsiteX16" fmla="*/ 871564 w 1578490"/>
                <a:gd name="connsiteY16" fmla="*/ 0 h 1742199"/>
                <a:gd name="connsiteX17" fmla="*/ 245211 w 1578490"/>
                <a:gd name="connsiteY17" fmla="*/ 258431 h 1742199"/>
                <a:gd name="connsiteX18" fmla="*/ 0 w 1578490"/>
                <a:gd name="connsiteY18" fmla="*/ 871074 h 1742199"/>
                <a:gd name="connsiteX19" fmla="*/ 0 w 1578490"/>
                <a:gd name="connsiteY19" fmla="*/ 876080 h 1742199"/>
                <a:gd name="connsiteX20" fmla="*/ 240024 w 1578490"/>
                <a:gd name="connsiteY20" fmla="*/ 1493526 h 1742199"/>
                <a:gd name="connsiteX21" fmla="*/ 878240 w 1578490"/>
                <a:gd name="connsiteY21" fmla="*/ 1742199 h 1742199"/>
                <a:gd name="connsiteX22" fmla="*/ 1572842 w 1578490"/>
                <a:gd name="connsiteY22" fmla="*/ 1491891 h 1742199"/>
                <a:gd name="connsiteX23" fmla="*/ 1578491 w 1578490"/>
                <a:gd name="connsiteY23" fmla="*/ 1479835 h 1742199"/>
                <a:gd name="connsiteX24" fmla="*/ 1578491 w 1578490"/>
                <a:gd name="connsiteY24" fmla="*/ 815802 h 1742199"/>
                <a:gd name="connsiteX25" fmla="*/ 1562777 w 1578490"/>
                <a:gd name="connsiteY25" fmla="*/ 800170 h 1742199"/>
                <a:gd name="connsiteX26" fmla="*/ 910285 w 1578490"/>
                <a:gd name="connsiteY26" fmla="*/ 800170 h 1742199"/>
                <a:gd name="connsiteX27" fmla="*/ 894570 w 1578490"/>
                <a:gd name="connsiteY27" fmla="*/ 815802 h 1742199"/>
                <a:gd name="connsiteX28" fmla="*/ 894570 w 1578490"/>
                <a:gd name="connsiteY28" fmla="*/ 991273 h 1742199"/>
                <a:gd name="connsiteX29" fmla="*/ 910285 w 1578490"/>
                <a:gd name="connsiteY29" fmla="*/ 1006905 h 1742199"/>
                <a:gd name="connsiteX30" fmla="*/ 1311711 w 1578490"/>
                <a:gd name="connsiteY30" fmla="*/ 1006905 h 1742199"/>
                <a:gd name="connsiteX31" fmla="*/ 1327425 w 1578490"/>
                <a:gd name="connsiteY31" fmla="*/ 1006905 h 174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8490" h="1742199">
                  <a:moveTo>
                    <a:pt x="1327323" y="1006803"/>
                  </a:moveTo>
                  <a:cubicBezTo>
                    <a:pt x="1336001" y="1006803"/>
                    <a:pt x="1343037" y="1013801"/>
                    <a:pt x="1343037" y="1022434"/>
                  </a:cubicBezTo>
                  <a:lnTo>
                    <a:pt x="1343037" y="1038066"/>
                  </a:lnTo>
                  <a:lnTo>
                    <a:pt x="1343037" y="1362139"/>
                  </a:lnTo>
                  <a:lnTo>
                    <a:pt x="1343037" y="1377822"/>
                  </a:lnTo>
                  <a:lnTo>
                    <a:pt x="1330404" y="1387221"/>
                  </a:lnTo>
                  <a:cubicBezTo>
                    <a:pt x="1209981" y="1476413"/>
                    <a:pt x="1052892" y="1525504"/>
                    <a:pt x="888151" y="1525504"/>
                  </a:cubicBezTo>
                  <a:cubicBezTo>
                    <a:pt x="518563" y="1525504"/>
                    <a:pt x="260411" y="1256396"/>
                    <a:pt x="260411" y="871074"/>
                  </a:cubicBezTo>
                  <a:lnTo>
                    <a:pt x="260411" y="866119"/>
                  </a:lnTo>
                  <a:cubicBezTo>
                    <a:pt x="260411" y="695143"/>
                    <a:pt x="321213" y="534332"/>
                    <a:pt x="431776" y="413265"/>
                  </a:cubicBezTo>
                  <a:cubicBezTo>
                    <a:pt x="544496" y="289745"/>
                    <a:pt x="696810" y="221651"/>
                    <a:pt x="860677" y="221651"/>
                  </a:cubicBezTo>
                  <a:cubicBezTo>
                    <a:pt x="1072868" y="221651"/>
                    <a:pt x="1208132" y="285556"/>
                    <a:pt x="1335693" y="384300"/>
                  </a:cubicBezTo>
                  <a:cubicBezTo>
                    <a:pt x="1342369" y="389460"/>
                    <a:pt x="1351921" y="388591"/>
                    <a:pt x="1357364" y="382104"/>
                  </a:cubicBezTo>
                  <a:lnTo>
                    <a:pt x="1492423" y="221906"/>
                  </a:lnTo>
                  <a:cubicBezTo>
                    <a:pt x="1498123" y="215163"/>
                    <a:pt x="1497096" y="204947"/>
                    <a:pt x="1490112" y="199481"/>
                  </a:cubicBezTo>
                  <a:cubicBezTo>
                    <a:pt x="1309965" y="58848"/>
                    <a:pt x="1128381" y="460"/>
                    <a:pt x="876135" y="0"/>
                  </a:cubicBezTo>
                  <a:lnTo>
                    <a:pt x="871564" y="0"/>
                  </a:lnTo>
                  <a:cubicBezTo>
                    <a:pt x="629332" y="409"/>
                    <a:pt x="406973" y="92154"/>
                    <a:pt x="245211" y="258431"/>
                  </a:cubicBezTo>
                  <a:cubicBezTo>
                    <a:pt x="87095" y="420927"/>
                    <a:pt x="0" y="638491"/>
                    <a:pt x="0" y="871074"/>
                  </a:cubicBezTo>
                  <a:lnTo>
                    <a:pt x="0" y="876080"/>
                  </a:lnTo>
                  <a:cubicBezTo>
                    <a:pt x="0" y="1117552"/>
                    <a:pt x="85246" y="1336853"/>
                    <a:pt x="240024" y="1493526"/>
                  </a:cubicBezTo>
                  <a:cubicBezTo>
                    <a:pt x="400708" y="1656175"/>
                    <a:pt x="621372" y="1742199"/>
                    <a:pt x="878240" y="1742199"/>
                  </a:cubicBezTo>
                  <a:cubicBezTo>
                    <a:pt x="1196680" y="1742199"/>
                    <a:pt x="1429413" y="1609281"/>
                    <a:pt x="1572842" y="1491891"/>
                  </a:cubicBezTo>
                  <a:cubicBezTo>
                    <a:pt x="1576488" y="1488928"/>
                    <a:pt x="1578491" y="1484484"/>
                    <a:pt x="1578491" y="1479835"/>
                  </a:cubicBezTo>
                  <a:lnTo>
                    <a:pt x="1578491" y="815802"/>
                  </a:lnTo>
                  <a:cubicBezTo>
                    <a:pt x="1578491" y="807169"/>
                    <a:pt x="1571506" y="800170"/>
                    <a:pt x="1562777" y="800170"/>
                  </a:cubicBezTo>
                  <a:lnTo>
                    <a:pt x="910285" y="800170"/>
                  </a:lnTo>
                  <a:cubicBezTo>
                    <a:pt x="901606" y="800170"/>
                    <a:pt x="894570" y="807118"/>
                    <a:pt x="894570" y="815802"/>
                  </a:cubicBezTo>
                  <a:lnTo>
                    <a:pt x="894570" y="991273"/>
                  </a:lnTo>
                  <a:cubicBezTo>
                    <a:pt x="894570" y="999907"/>
                    <a:pt x="901606" y="1006905"/>
                    <a:pt x="910285" y="1006905"/>
                  </a:cubicBezTo>
                  <a:lnTo>
                    <a:pt x="1311711" y="1006905"/>
                  </a:lnTo>
                  <a:lnTo>
                    <a:pt x="1327425" y="1006905"/>
                  </a:lnTo>
                  <a:close/>
                </a:path>
              </a:pathLst>
            </a:custGeom>
            <a:solidFill>
              <a:schemeClr val="bg1"/>
            </a:solidFill>
            <a:ln w="5129" cap="flat">
              <a:noFill/>
              <a:prstDash val="solid"/>
              <a:miter/>
            </a:ln>
          </p:spPr>
          <p:txBody>
            <a:bodyPr rtlCol="0" anchor="ctr"/>
            <a:lstStyle/>
            <a:p>
              <a:endParaRPr lang="fi-FI"/>
            </a:p>
          </p:txBody>
        </p:sp>
      </p:grpSp>
    </p:spTree>
    <p:extLst>
      <p:ext uri="{BB962C8B-B14F-4D97-AF65-F5344CB8AC3E}">
        <p14:creationId xmlns:p14="http://schemas.microsoft.com/office/powerpoint/2010/main" val="597099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Kiitos">
    <p:bg>
      <p:bgPr>
        <a:solidFill>
          <a:srgbClr val="1740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hasCustomPrompt="1"/>
          </p:nvPr>
        </p:nvSpPr>
        <p:spPr>
          <a:xfrm>
            <a:off x="5620512" y="2011681"/>
            <a:ext cx="5616052" cy="1108900"/>
          </a:xfrm>
        </p:spPr>
        <p:txBody>
          <a:bodyPr anchor="ctr" anchorCtr="0"/>
          <a:lstStyle>
            <a:lvl1pPr algn="l">
              <a:lnSpc>
                <a:spcPct val="78000"/>
              </a:lnSpc>
              <a:defRPr sz="8000">
                <a:solidFill>
                  <a:schemeClr val="bg1"/>
                </a:solidFill>
              </a:defRPr>
            </a:lvl1pPr>
          </a:lstStyle>
          <a:p>
            <a:r>
              <a:rPr lang="en-GB" dirty="0" err="1"/>
              <a:t>Lopputeksti</a:t>
            </a:r>
            <a:endParaRPr lang="en-GB" dirty="0"/>
          </a:p>
        </p:txBody>
      </p:sp>
      <p:sp>
        <p:nvSpPr>
          <p:cNvPr id="12" name="Text Placeholder 11">
            <a:extLst>
              <a:ext uri="{FF2B5EF4-FFF2-40B4-BE49-F238E27FC236}">
                <a16:creationId xmlns:a16="http://schemas.microsoft.com/office/drawing/2014/main" id="{756A160F-10A4-CB44-A364-E5452F1D0A7A}"/>
              </a:ext>
            </a:extLst>
          </p:cNvPr>
          <p:cNvSpPr>
            <a:spLocks noGrp="1"/>
          </p:cNvSpPr>
          <p:nvPr>
            <p:ph type="body" sz="quarter" idx="13" hasCustomPrompt="1"/>
          </p:nvPr>
        </p:nvSpPr>
        <p:spPr>
          <a:xfrm>
            <a:off x="5620512" y="3300474"/>
            <a:ext cx="4798822" cy="271782"/>
          </a:xfrm>
        </p:spPr>
        <p:txBody>
          <a:bodyPr/>
          <a:lstStyle>
            <a:lvl1pPr marL="0" indent="0" algn="l">
              <a:buNone/>
              <a:defRPr sz="1700" b="1">
                <a:solidFill>
                  <a:schemeClr val="bg1"/>
                </a:solidFill>
              </a:defRPr>
            </a:lvl1pPr>
          </a:lstStyle>
          <a:p>
            <a:pPr lvl="0"/>
            <a:r>
              <a:rPr lang="en-US" dirty="0" err="1"/>
              <a:t>Etunimi</a:t>
            </a:r>
            <a:r>
              <a:rPr lang="en-US" dirty="0"/>
              <a:t> </a:t>
            </a:r>
            <a:r>
              <a:rPr lang="en-US" dirty="0" err="1"/>
              <a:t>Sukunimi</a:t>
            </a:r>
            <a:endParaRPr lang="fi-FI" dirty="0"/>
          </a:p>
        </p:txBody>
      </p:sp>
      <p:grpSp>
        <p:nvGrpSpPr>
          <p:cNvPr id="20" name="Group 19">
            <a:extLst>
              <a:ext uri="{FF2B5EF4-FFF2-40B4-BE49-F238E27FC236}">
                <a16:creationId xmlns:a16="http://schemas.microsoft.com/office/drawing/2014/main" id="{A3DCD1E4-7542-CE4D-B23F-1119A1412583}"/>
              </a:ext>
            </a:extLst>
          </p:cNvPr>
          <p:cNvGrpSpPr/>
          <p:nvPr userDrawn="1"/>
        </p:nvGrpSpPr>
        <p:grpSpPr>
          <a:xfrm>
            <a:off x="3695957" y="2165711"/>
            <a:ext cx="1145730" cy="351693"/>
            <a:chOff x="5865996" y="257492"/>
            <a:chExt cx="5676003" cy="1742302"/>
          </a:xfrm>
        </p:grpSpPr>
        <p:sp>
          <p:nvSpPr>
            <p:cNvPr id="21" name="Freeform 20">
              <a:extLst>
                <a:ext uri="{FF2B5EF4-FFF2-40B4-BE49-F238E27FC236}">
                  <a16:creationId xmlns:a16="http://schemas.microsoft.com/office/drawing/2014/main" id="{756D9677-F947-AA44-B80D-97C8143E058C}"/>
                </a:ext>
              </a:extLst>
            </p:cNvPr>
            <p:cNvSpPr/>
            <p:nvPr/>
          </p:nvSpPr>
          <p:spPr>
            <a:xfrm>
              <a:off x="10986770" y="1409781"/>
              <a:ext cx="555229" cy="552313"/>
            </a:xfrm>
            <a:custGeom>
              <a:avLst/>
              <a:gdLst>
                <a:gd name="connsiteX0" fmla="*/ 555230 w 555229"/>
                <a:gd name="connsiteY0" fmla="*/ 276157 h 552313"/>
                <a:gd name="connsiteX1" fmla="*/ 277615 w 555229"/>
                <a:gd name="connsiteY1" fmla="*/ 552314 h 552313"/>
                <a:gd name="connsiteX2" fmla="*/ 0 w 555229"/>
                <a:gd name="connsiteY2" fmla="*/ 276157 h 552313"/>
                <a:gd name="connsiteX3" fmla="*/ 277615 w 555229"/>
                <a:gd name="connsiteY3" fmla="*/ 0 h 552313"/>
                <a:gd name="connsiteX4" fmla="*/ 555230 w 555229"/>
                <a:gd name="connsiteY4" fmla="*/ 276157 h 55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29" h="552313">
                  <a:moveTo>
                    <a:pt x="555230" y="276157"/>
                  </a:moveTo>
                  <a:cubicBezTo>
                    <a:pt x="555230" y="428692"/>
                    <a:pt x="430903" y="552314"/>
                    <a:pt x="277615" y="552314"/>
                  </a:cubicBezTo>
                  <a:cubicBezTo>
                    <a:pt x="124274" y="552314"/>
                    <a:pt x="0" y="428641"/>
                    <a:pt x="0" y="276157"/>
                  </a:cubicBezTo>
                  <a:cubicBezTo>
                    <a:pt x="0" y="123622"/>
                    <a:pt x="124274" y="0"/>
                    <a:pt x="277615" y="0"/>
                  </a:cubicBezTo>
                  <a:cubicBezTo>
                    <a:pt x="430955" y="0"/>
                    <a:pt x="555230" y="123673"/>
                    <a:pt x="555230" y="276157"/>
                  </a:cubicBezTo>
                  <a:close/>
                </a:path>
              </a:pathLst>
            </a:custGeom>
            <a:solidFill>
              <a:srgbClr val="EB5C18"/>
            </a:solidFill>
            <a:ln w="5129" cap="flat">
              <a:noFill/>
              <a:prstDash val="solid"/>
              <a:miter/>
            </a:ln>
          </p:spPr>
          <p:txBody>
            <a:bodyPr rtlCol="0" anchor="ctr"/>
            <a:lstStyle/>
            <a:p>
              <a:endParaRPr lang="fi-FI"/>
            </a:p>
          </p:txBody>
        </p:sp>
        <p:sp>
          <p:nvSpPr>
            <p:cNvPr id="22" name="Freeform 21">
              <a:extLst>
                <a:ext uri="{FF2B5EF4-FFF2-40B4-BE49-F238E27FC236}">
                  <a16:creationId xmlns:a16="http://schemas.microsoft.com/office/drawing/2014/main" id="{DFC78DF4-B539-A645-A7E2-342435255988}"/>
                </a:ext>
              </a:extLst>
            </p:cNvPr>
            <p:cNvSpPr/>
            <p:nvPr/>
          </p:nvSpPr>
          <p:spPr>
            <a:xfrm>
              <a:off x="5865996" y="287376"/>
              <a:ext cx="1064651" cy="1682380"/>
            </a:xfrm>
            <a:custGeom>
              <a:avLst/>
              <a:gdLst>
                <a:gd name="connsiteX0" fmla="*/ 951932 w 1064651"/>
                <a:gd name="connsiteY0" fmla="*/ 956435 h 1682380"/>
                <a:gd name="connsiteX1" fmla="*/ 951932 w 1064651"/>
                <a:gd name="connsiteY1" fmla="*/ 770951 h 1682380"/>
                <a:gd name="connsiteX2" fmla="*/ 936218 w 1064651"/>
                <a:gd name="connsiteY2" fmla="*/ 755319 h 1682380"/>
                <a:gd name="connsiteX3" fmla="*/ 276793 w 1064651"/>
                <a:gd name="connsiteY3" fmla="*/ 755319 h 1682380"/>
                <a:gd name="connsiteX4" fmla="*/ 261079 w 1064651"/>
                <a:gd name="connsiteY4" fmla="*/ 755319 h 1682380"/>
                <a:gd name="connsiteX5" fmla="*/ 245365 w 1064651"/>
                <a:gd name="connsiteY5" fmla="*/ 739688 h 1682380"/>
                <a:gd name="connsiteX6" fmla="*/ 245365 w 1064651"/>
                <a:gd name="connsiteY6" fmla="*/ 724056 h 1682380"/>
                <a:gd name="connsiteX7" fmla="*/ 245365 w 1064651"/>
                <a:gd name="connsiteY7" fmla="*/ 248010 h 1682380"/>
                <a:gd name="connsiteX8" fmla="*/ 245365 w 1064651"/>
                <a:gd name="connsiteY8" fmla="*/ 232378 h 1682380"/>
                <a:gd name="connsiteX9" fmla="*/ 261079 w 1064651"/>
                <a:gd name="connsiteY9" fmla="*/ 216747 h 1682380"/>
                <a:gd name="connsiteX10" fmla="*/ 276793 w 1064651"/>
                <a:gd name="connsiteY10" fmla="*/ 216747 h 1682380"/>
                <a:gd name="connsiteX11" fmla="*/ 1048938 w 1064651"/>
                <a:gd name="connsiteY11" fmla="*/ 216747 h 1682380"/>
                <a:gd name="connsiteX12" fmla="*/ 1064652 w 1064651"/>
                <a:gd name="connsiteY12" fmla="*/ 201115 h 1682380"/>
                <a:gd name="connsiteX13" fmla="*/ 1064652 w 1064651"/>
                <a:gd name="connsiteY13" fmla="*/ 15632 h 1682380"/>
                <a:gd name="connsiteX14" fmla="*/ 1048938 w 1064651"/>
                <a:gd name="connsiteY14" fmla="*/ 0 h 1682380"/>
                <a:gd name="connsiteX15" fmla="*/ 15663 w 1064651"/>
                <a:gd name="connsiteY15" fmla="*/ 0 h 1682380"/>
                <a:gd name="connsiteX16" fmla="*/ 0 w 1064651"/>
                <a:gd name="connsiteY16" fmla="*/ 15223 h 1682380"/>
                <a:gd name="connsiteX17" fmla="*/ 0 w 1064651"/>
                <a:gd name="connsiteY17" fmla="*/ 1667158 h 1682380"/>
                <a:gd name="connsiteX18" fmla="*/ 15663 w 1064651"/>
                <a:gd name="connsiteY18" fmla="*/ 1682381 h 1682380"/>
                <a:gd name="connsiteX19" fmla="*/ 229651 w 1064651"/>
                <a:gd name="connsiteY19" fmla="*/ 1682381 h 1682380"/>
                <a:gd name="connsiteX20" fmla="*/ 245365 w 1064651"/>
                <a:gd name="connsiteY20" fmla="*/ 1666749 h 1682380"/>
                <a:gd name="connsiteX21" fmla="*/ 245365 w 1064651"/>
                <a:gd name="connsiteY21" fmla="*/ 1003176 h 1682380"/>
                <a:gd name="connsiteX22" fmla="*/ 245365 w 1064651"/>
                <a:gd name="connsiteY22" fmla="*/ 987544 h 1682380"/>
                <a:gd name="connsiteX23" fmla="*/ 261079 w 1064651"/>
                <a:gd name="connsiteY23" fmla="*/ 971913 h 1682380"/>
                <a:gd name="connsiteX24" fmla="*/ 276793 w 1064651"/>
                <a:gd name="connsiteY24" fmla="*/ 971913 h 1682380"/>
                <a:gd name="connsiteX25" fmla="*/ 936218 w 1064651"/>
                <a:gd name="connsiteY25" fmla="*/ 971913 h 1682380"/>
                <a:gd name="connsiteX26" fmla="*/ 951932 w 1064651"/>
                <a:gd name="connsiteY26" fmla="*/ 956281 h 16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64651" h="1682380">
                  <a:moveTo>
                    <a:pt x="951932" y="956435"/>
                  </a:moveTo>
                  <a:lnTo>
                    <a:pt x="951932" y="770951"/>
                  </a:lnTo>
                  <a:cubicBezTo>
                    <a:pt x="951932" y="762318"/>
                    <a:pt x="944897" y="755319"/>
                    <a:pt x="936218" y="755319"/>
                  </a:cubicBezTo>
                  <a:lnTo>
                    <a:pt x="276793" y="755319"/>
                  </a:lnTo>
                  <a:lnTo>
                    <a:pt x="261079" y="755319"/>
                  </a:lnTo>
                  <a:cubicBezTo>
                    <a:pt x="252400" y="755319"/>
                    <a:pt x="245365" y="748321"/>
                    <a:pt x="245365" y="739688"/>
                  </a:cubicBezTo>
                  <a:lnTo>
                    <a:pt x="245365" y="724056"/>
                  </a:lnTo>
                  <a:lnTo>
                    <a:pt x="245365" y="248010"/>
                  </a:lnTo>
                  <a:lnTo>
                    <a:pt x="245365" y="232378"/>
                  </a:lnTo>
                  <a:cubicBezTo>
                    <a:pt x="245365" y="223745"/>
                    <a:pt x="252400" y="216747"/>
                    <a:pt x="261079" y="216747"/>
                  </a:cubicBezTo>
                  <a:lnTo>
                    <a:pt x="276793" y="216747"/>
                  </a:lnTo>
                  <a:lnTo>
                    <a:pt x="1048938" y="216747"/>
                  </a:lnTo>
                  <a:cubicBezTo>
                    <a:pt x="1057617" y="216747"/>
                    <a:pt x="1064652" y="209748"/>
                    <a:pt x="1064652" y="201115"/>
                  </a:cubicBezTo>
                  <a:lnTo>
                    <a:pt x="1064652" y="15632"/>
                  </a:lnTo>
                  <a:cubicBezTo>
                    <a:pt x="1064652" y="6998"/>
                    <a:pt x="1057617" y="0"/>
                    <a:pt x="1048938" y="0"/>
                  </a:cubicBezTo>
                  <a:lnTo>
                    <a:pt x="15663" y="0"/>
                  </a:lnTo>
                  <a:cubicBezTo>
                    <a:pt x="7138" y="0"/>
                    <a:pt x="205" y="6794"/>
                    <a:pt x="0" y="15223"/>
                  </a:cubicBezTo>
                  <a:lnTo>
                    <a:pt x="0" y="1667158"/>
                  </a:lnTo>
                  <a:cubicBezTo>
                    <a:pt x="205" y="1675587"/>
                    <a:pt x="7138" y="1682381"/>
                    <a:pt x="15663" y="1682381"/>
                  </a:cubicBezTo>
                  <a:lnTo>
                    <a:pt x="229651" y="1682381"/>
                  </a:lnTo>
                  <a:cubicBezTo>
                    <a:pt x="238330" y="1682381"/>
                    <a:pt x="245365" y="1675382"/>
                    <a:pt x="245365" y="1666749"/>
                  </a:cubicBezTo>
                  <a:lnTo>
                    <a:pt x="245365" y="1003176"/>
                  </a:lnTo>
                  <a:lnTo>
                    <a:pt x="245365" y="987544"/>
                  </a:lnTo>
                  <a:cubicBezTo>
                    <a:pt x="245365" y="978911"/>
                    <a:pt x="252400" y="971913"/>
                    <a:pt x="261079" y="971913"/>
                  </a:cubicBezTo>
                  <a:lnTo>
                    <a:pt x="276793" y="971913"/>
                  </a:lnTo>
                  <a:lnTo>
                    <a:pt x="936218" y="971913"/>
                  </a:lnTo>
                  <a:cubicBezTo>
                    <a:pt x="944897" y="971913"/>
                    <a:pt x="951932" y="964914"/>
                    <a:pt x="951932" y="956281"/>
                  </a:cubicBezTo>
                  <a:close/>
                </a:path>
              </a:pathLst>
            </a:custGeom>
            <a:solidFill>
              <a:schemeClr val="bg1"/>
            </a:solidFill>
            <a:ln w="5129" cap="flat">
              <a:noFill/>
              <a:prstDash val="solid"/>
              <a:miter/>
            </a:ln>
          </p:spPr>
          <p:txBody>
            <a:bodyPr rtlCol="0" anchor="ctr"/>
            <a:lstStyle/>
            <a:p>
              <a:endParaRPr lang="fi-FI"/>
            </a:p>
          </p:txBody>
        </p:sp>
        <p:sp>
          <p:nvSpPr>
            <p:cNvPr id="23" name="Freeform 22">
              <a:extLst>
                <a:ext uri="{FF2B5EF4-FFF2-40B4-BE49-F238E27FC236}">
                  <a16:creationId xmlns:a16="http://schemas.microsoft.com/office/drawing/2014/main" id="{BF08564A-F5E9-A74A-96AE-A9CC7BF35F30}"/>
                </a:ext>
              </a:extLst>
            </p:cNvPr>
            <p:cNvSpPr/>
            <p:nvPr/>
          </p:nvSpPr>
          <p:spPr>
            <a:xfrm>
              <a:off x="7163996" y="257492"/>
              <a:ext cx="1528216" cy="1742097"/>
            </a:xfrm>
            <a:custGeom>
              <a:avLst/>
              <a:gdLst>
                <a:gd name="connsiteX0" fmla="*/ 870743 w 1528216"/>
                <a:gd name="connsiteY0" fmla="*/ 1520549 h 1742097"/>
                <a:gd name="connsiteX1" fmla="*/ 432239 w 1528216"/>
                <a:gd name="connsiteY1" fmla="*/ 1329343 h 1742097"/>
                <a:gd name="connsiteX2" fmla="*/ 260514 w 1528216"/>
                <a:gd name="connsiteY2" fmla="*/ 871125 h 1742097"/>
                <a:gd name="connsiteX3" fmla="*/ 260514 w 1528216"/>
                <a:gd name="connsiteY3" fmla="*/ 866170 h 1742097"/>
                <a:gd name="connsiteX4" fmla="*/ 432958 w 1528216"/>
                <a:gd name="connsiteY4" fmla="*/ 410302 h 1742097"/>
                <a:gd name="connsiteX5" fmla="*/ 868226 w 1528216"/>
                <a:gd name="connsiteY5" fmla="*/ 221753 h 1742097"/>
                <a:gd name="connsiteX6" fmla="*/ 1347145 w 1528216"/>
                <a:gd name="connsiteY6" fmla="*/ 412805 h 1742097"/>
                <a:gd name="connsiteX7" fmla="*/ 1369176 w 1528216"/>
                <a:gd name="connsiteY7" fmla="*/ 411272 h 1742097"/>
                <a:gd name="connsiteX8" fmla="*/ 1506185 w 1528216"/>
                <a:gd name="connsiteY8" fmla="*/ 254293 h 1742097"/>
                <a:gd name="connsiteX9" fmla="*/ 1504902 w 1528216"/>
                <a:gd name="connsiteY9" fmla="*/ 232429 h 1742097"/>
                <a:gd name="connsiteX10" fmla="*/ 870691 w 1528216"/>
                <a:gd name="connsiteY10" fmla="*/ 0 h 1742097"/>
                <a:gd name="connsiteX11" fmla="*/ 243927 w 1528216"/>
                <a:gd name="connsiteY11" fmla="*/ 255621 h 1742097"/>
                <a:gd name="connsiteX12" fmla="*/ 0 w 1528216"/>
                <a:gd name="connsiteY12" fmla="*/ 871074 h 1742097"/>
                <a:gd name="connsiteX13" fmla="*/ 0 w 1528216"/>
                <a:gd name="connsiteY13" fmla="*/ 876029 h 1742097"/>
                <a:gd name="connsiteX14" fmla="*/ 244441 w 1528216"/>
                <a:gd name="connsiteY14" fmla="*/ 1490767 h 1742097"/>
                <a:gd name="connsiteX15" fmla="*/ 860626 w 1528216"/>
                <a:gd name="connsiteY15" fmla="*/ 1742097 h 1742097"/>
                <a:gd name="connsiteX16" fmla="*/ 1528216 w 1528216"/>
                <a:gd name="connsiteY16" fmla="*/ 1464357 h 1742097"/>
                <a:gd name="connsiteX17" fmla="*/ 1519897 w 1528216"/>
                <a:gd name="connsiteY17" fmla="*/ 1455979 h 1742097"/>
                <a:gd name="connsiteX18" fmla="*/ 1383657 w 1528216"/>
                <a:gd name="connsiteY18" fmla="*/ 1318718 h 1742097"/>
                <a:gd name="connsiteX19" fmla="*/ 1362140 w 1528216"/>
                <a:gd name="connsiteY19" fmla="*/ 1318156 h 1742097"/>
                <a:gd name="connsiteX20" fmla="*/ 870691 w 1528216"/>
                <a:gd name="connsiteY20" fmla="*/ 1520446 h 174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8216" h="1742097">
                  <a:moveTo>
                    <a:pt x="870743" y="1520549"/>
                  </a:moveTo>
                  <a:cubicBezTo>
                    <a:pt x="701175" y="1520549"/>
                    <a:pt x="545472" y="1452659"/>
                    <a:pt x="432239" y="1329343"/>
                  </a:cubicBezTo>
                  <a:cubicBezTo>
                    <a:pt x="321521" y="1208787"/>
                    <a:pt x="260514" y="1046035"/>
                    <a:pt x="260514" y="871125"/>
                  </a:cubicBezTo>
                  <a:lnTo>
                    <a:pt x="260514" y="866170"/>
                  </a:lnTo>
                  <a:cubicBezTo>
                    <a:pt x="260514" y="691925"/>
                    <a:pt x="321778" y="530041"/>
                    <a:pt x="432958" y="410302"/>
                  </a:cubicBezTo>
                  <a:cubicBezTo>
                    <a:pt x="545934" y="288723"/>
                    <a:pt x="700507" y="221753"/>
                    <a:pt x="868226" y="221753"/>
                  </a:cubicBezTo>
                  <a:cubicBezTo>
                    <a:pt x="1043957" y="221753"/>
                    <a:pt x="1189388" y="279324"/>
                    <a:pt x="1347145" y="412805"/>
                  </a:cubicBezTo>
                  <a:cubicBezTo>
                    <a:pt x="1353718" y="418373"/>
                    <a:pt x="1363527" y="417760"/>
                    <a:pt x="1369176" y="411272"/>
                  </a:cubicBezTo>
                  <a:lnTo>
                    <a:pt x="1506185" y="254293"/>
                  </a:lnTo>
                  <a:cubicBezTo>
                    <a:pt x="1511783" y="247857"/>
                    <a:pt x="1511269" y="238100"/>
                    <a:pt x="1504902" y="232429"/>
                  </a:cubicBezTo>
                  <a:cubicBezTo>
                    <a:pt x="1370973" y="112894"/>
                    <a:pt x="1187848" y="0"/>
                    <a:pt x="870691" y="0"/>
                  </a:cubicBezTo>
                  <a:cubicBezTo>
                    <a:pt x="627175" y="0"/>
                    <a:pt x="404611" y="90775"/>
                    <a:pt x="243927" y="255621"/>
                  </a:cubicBezTo>
                  <a:cubicBezTo>
                    <a:pt x="86633" y="417045"/>
                    <a:pt x="0" y="635580"/>
                    <a:pt x="0" y="871074"/>
                  </a:cubicBezTo>
                  <a:lnTo>
                    <a:pt x="0" y="876029"/>
                  </a:lnTo>
                  <a:cubicBezTo>
                    <a:pt x="0" y="1111932"/>
                    <a:pt x="86787" y="1330263"/>
                    <a:pt x="244441" y="1490767"/>
                  </a:cubicBezTo>
                  <a:cubicBezTo>
                    <a:pt x="403635" y="1652855"/>
                    <a:pt x="622502" y="1742097"/>
                    <a:pt x="860626" y="1742097"/>
                  </a:cubicBezTo>
                  <a:cubicBezTo>
                    <a:pt x="1134749" y="1742097"/>
                    <a:pt x="1330250" y="1661283"/>
                    <a:pt x="1528216" y="1464357"/>
                  </a:cubicBezTo>
                  <a:cubicBezTo>
                    <a:pt x="1525597" y="1461752"/>
                    <a:pt x="1522824" y="1458942"/>
                    <a:pt x="1519897" y="1455979"/>
                  </a:cubicBezTo>
                  <a:cubicBezTo>
                    <a:pt x="1483128" y="1418944"/>
                    <a:pt x="1421093" y="1356418"/>
                    <a:pt x="1383657" y="1318718"/>
                  </a:cubicBezTo>
                  <a:cubicBezTo>
                    <a:pt x="1377803" y="1312792"/>
                    <a:pt x="1368405" y="1312639"/>
                    <a:pt x="1362140" y="1318156"/>
                  </a:cubicBezTo>
                  <a:cubicBezTo>
                    <a:pt x="1222973" y="1440756"/>
                    <a:pt x="1081444" y="1520446"/>
                    <a:pt x="870691" y="1520446"/>
                  </a:cubicBezTo>
                  <a:close/>
                </a:path>
              </a:pathLst>
            </a:custGeom>
            <a:solidFill>
              <a:schemeClr val="bg1"/>
            </a:solidFill>
            <a:ln w="5129" cap="flat">
              <a:noFill/>
              <a:prstDash val="solid"/>
              <a:miter/>
            </a:ln>
          </p:spPr>
          <p:txBody>
            <a:bodyPr rtlCol="0" anchor="ctr"/>
            <a:lstStyle/>
            <a:p>
              <a:endParaRPr lang="fi-FI"/>
            </a:p>
          </p:txBody>
        </p:sp>
        <p:sp>
          <p:nvSpPr>
            <p:cNvPr id="24" name="Freeform 23">
              <a:extLst>
                <a:ext uri="{FF2B5EF4-FFF2-40B4-BE49-F238E27FC236}">
                  <a16:creationId xmlns:a16="http://schemas.microsoft.com/office/drawing/2014/main" id="{AA2D3CFB-7383-734B-A5C0-8EB18F6C8EE5}"/>
                </a:ext>
              </a:extLst>
            </p:cNvPr>
            <p:cNvSpPr/>
            <p:nvPr/>
          </p:nvSpPr>
          <p:spPr>
            <a:xfrm>
              <a:off x="8899833" y="257595"/>
              <a:ext cx="1578490" cy="1742199"/>
            </a:xfrm>
            <a:custGeom>
              <a:avLst/>
              <a:gdLst>
                <a:gd name="connsiteX0" fmla="*/ 1327323 w 1578490"/>
                <a:gd name="connsiteY0" fmla="*/ 1006803 h 1742199"/>
                <a:gd name="connsiteX1" fmla="*/ 1343037 w 1578490"/>
                <a:gd name="connsiteY1" fmla="*/ 1022434 h 1742199"/>
                <a:gd name="connsiteX2" fmla="*/ 1343037 w 1578490"/>
                <a:gd name="connsiteY2" fmla="*/ 1038066 h 1742199"/>
                <a:gd name="connsiteX3" fmla="*/ 1343037 w 1578490"/>
                <a:gd name="connsiteY3" fmla="*/ 1362139 h 1742199"/>
                <a:gd name="connsiteX4" fmla="*/ 1343037 w 1578490"/>
                <a:gd name="connsiteY4" fmla="*/ 1377822 h 1742199"/>
                <a:gd name="connsiteX5" fmla="*/ 1330404 w 1578490"/>
                <a:gd name="connsiteY5" fmla="*/ 1387221 h 1742199"/>
                <a:gd name="connsiteX6" fmla="*/ 888151 w 1578490"/>
                <a:gd name="connsiteY6" fmla="*/ 1525504 h 1742199"/>
                <a:gd name="connsiteX7" fmla="*/ 260411 w 1578490"/>
                <a:gd name="connsiteY7" fmla="*/ 871074 h 1742199"/>
                <a:gd name="connsiteX8" fmla="*/ 260411 w 1578490"/>
                <a:gd name="connsiteY8" fmla="*/ 866119 h 1742199"/>
                <a:gd name="connsiteX9" fmla="*/ 431776 w 1578490"/>
                <a:gd name="connsiteY9" fmla="*/ 413265 h 1742199"/>
                <a:gd name="connsiteX10" fmla="*/ 860677 w 1578490"/>
                <a:gd name="connsiteY10" fmla="*/ 221651 h 1742199"/>
                <a:gd name="connsiteX11" fmla="*/ 1335693 w 1578490"/>
                <a:gd name="connsiteY11" fmla="*/ 384300 h 1742199"/>
                <a:gd name="connsiteX12" fmla="*/ 1357364 w 1578490"/>
                <a:gd name="connsiteY12" fmla="*/ 382104 h 1742199"/>
                <a:gd name="connsiteX13" fmla="*/ 1492423 w 1578490"/>
                <a:gd name="connsiteY13" fmla="*/ 221906 h 1742199"/>
                <a:gd name="connsiteX14" fmla="*/ 1490112 w 1578490"/>
                <a:gd name="connsiteY14" fmla="*/ 199481 h 1742199"/>
                <a:gd name="connsiteX15" fmla="*/ 876135 w 1578490"/>
                <a:gd name="connsiteY15" fmla="*/ 0 h 1742199"/>
                <a:gd name="connsiteX16" fmla="*/ 871564 w 1578490"/>
                <a:gd name="connsiteY16" fmla="*/ 0 h 1742199"/>
                <a:gd name="connsiteX17" fmla="*/ 245211 w 1578490"/>
                <a:gd name="connsiteY17" fmla="*/ 258431 h 1742199"/>
                <a:gd name="connsiteX18" fmla="*/ 0 w 1578490"/>
                <a:gd name="connsiteY18" fmla="*/ 871074 h 1742199"/>
                <a:gd name="connsiteX19" fmla="*/ 0 w 1578490"/>
                <a:gd name="connsiteY19" fmla="*/ 876080 h 1742199"/>
                <a:gd name="connsiteX20" fmla="*/ 240024 w 1578490"/>
                <a:gd name="connsiteY20" fmla="*/ 1493526 h 1742199"/>
                <a:gd name="connsiteX21" fmla="*/ 878240 w 1578490"/>
                <a:gd name="connsiteY21" fmla="*/ 1742199 h 1742199"/>
                <a:gd name="connsiteX22" fmla="*/ 1572842 w 1578490"/>
                <a:gd name="connsiteY22" fmla="*/ 1491891 h 1742199"/>
                <a:gd name="connsiteX23" fmla="*/ 1578491 w 1578490"/>
                <a:gd name="connsiteY23" fmla="*/ 1479835 h 1742199"/>
                <a:gd name="connsiteX24" fmla="*/ 1578491 w 1578490"/>
                <a:gd name="connsiteY24" fmla="*/ 815802 h 1742199"/>
                <a:gd name="connsiteX25" fmla="*/ 1562777 w 1578490"/>
                <a:gd name="connsiteY25" fmla="*/ 800170 h 1742199"/>
                <a:gd name="connsiteX26" fmla="*/ 910285 w 1578490"/>
                <a:gd name="connsiteY26" fmla="*/ 800170 h 1742199"/>
                <a:gd name="connsiteX27" fmla="*/ 894570 w 1578490"/>
                <a:gd name="connsiteY27" fmla="*/ 815802 h 1742199"/>
                <a:gd name="connsiteX28" fmla="*/ 894570 w 1578490"/>
                <a:gd name="connsiteY28" fmla="*/ 991273 h 1742199"/>
                <a:gd name="connsiteX29" fmla="*/ 910285 w 1578490"/>
                <a:gd name="connsiteY29" fmla="*/ 1006905 h 1742199"/>
                <a:gd name="connsiteX30" fmla="*/ 1311711 w 1578490"/>
                <a:gd name="connsiteY30" fmla="*/ 1006905 h 1742199"/>
                <a:gd name="connsiteX31" fmla="*/ 1327425 w 1578490"/>
                <a:gd name="connsiteY31" fmla="*/ 1006905 h 174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78490" h="1742199">
                  <a:moveTo>
                    <a:pt x="1327323" y="1006803"/>
                  </a:moveTo>
                  <a:cubicBezTo>
                    <a:pt x="1336001" y="1006803"/>
                    <a:pt x="1343037" y="1013801"/>
                    <a:pt x="1343037" y="1022434"/>
                  </a:cubicBezTo>
                  <a:lnTo>
                    <a:pt x="1343037" y="1038066"/>
                  </a:lnTo>
                  <a:lnTo>
                    <a:pt x="1343037" y="1362139"/>
                  </a:lnTo>
                  <a:lnTo>
                    <a:pt x="1343037" y="1377822"/>
                  </a:lnTo>
                  <a:lnTo>
                    <a:pt x="1330404" y="1387221"/>
                  </a:lnTo>
                  <a:cubicBezTo>
                    <a:pt x="1209981" y="1476413"/>
                    <a:pt x="1052892" y="1525504"/>
                    <a:pt x="888151" y="1525504"/>
                  </a:cubicBezTo>
                  <a:cubicBezTo>
                    <a:pt x="518563" y="1525504"/>
                    <a:pt x="260411" y="1256396"/>
                    <a:pt x="260411" y="871074"/>
                  </a:cubicBezTo>
                  <a:lnTo>
                    <a:pt x="260411" y="866119"/>
                  </a:lnTo>
                  <a:cubicBezTo>
                    <a:pt x="260411" y="695143"/>
                    <a:pt x="321213" y="534332"/>
                    <a:pt x="431776" y="413265"/>
                  </a:cubicBezTo>
                  <a:cubicBezTo>
                    <a:pt x="544496" y="289745"/>
                    <a:pt x="696810" y="221651"/>
                    <a:pt x="860677" y="221651"/>
                  </a:cubicBezTo>
                  <a:cubicBezTo>
                    <a:pt x="1072868" y="221651"/>
                    <a:pt x="1208132" y="285556"/>
                    <a:pt x="1335693" y="384300"/>
                  </a:cubicBezTo>
                  <a:cubicBezTo>
                    <a:pt x="1342369" y="389460"/>
                    <a:pt x="1351921" y="388591"/>
                    <a:pt x="1357364" y="382104"/>
                  </a:cubicBezTo>
                  <a:lnTo>
                    <a:pt x="1492423" y="221906"/>
                  </a:lnTo>
                  <a:cubicBezTo>
                    <a:pt x="1498123" y="215163"/>
                    <a:pt x="1497096" y="204947"/>
                    <a:pt x="1490112" y="199481"/>
                  </a:cubicBezTo>
                  <a:cubicBezTo>
                    <a:pt x="1309965" y="58848"/>
                    <a:pt x="1128381" y="460"/>
                    <a:pt x="876135" y="0"/>
                  </a:cubicBezTo>
                  <a:lnTo>
                    <a:pt x="871564" y="0"/>
                  </a:lnTo>
                  <a:cubicBezTo>
                    <a:pt x="629332" y="409"/>
                    <a:pt x="406973" y="92154"/>
                    <a:pt x="245211" y="258431"/>
                  </a:cubicBezTo>
                  <a:cubicBezTo>
                    <a:pt x="87095" y="420927"/>
                    <a:pt x="0" y="638491"/>
                    <a:pt x="0" y="871074"/>
                  </a:cubicBezTo>
                  <a:lnTo>
                    <a:pt x="0" y="876080"/>
                  </a:lnTo>
                  <a:cubicBezTo>
                    <a:pt x="0" y="1117552"/>
                    <a:pt x="85246" y="1336853"/>
                    <a:pt x="240024" y="1493526"/>
                  </a:cubicBezTo>
                  <a:cubicBezTo>
                    <a:pt x="400708" y="1656175"/>
                    <a:pt x="621372" y="1742199"/>
                    <a:pt x="878240" y="1742199"/>
                  </a:cubicBezTo>
                  <a:cubicBezTo>
                    <a:pt x="1196680" y="1742199"/>
                    <a:pt x="1429413" y="1609281"/>
                    <a:pt x="1572842" y="1491891"/>
                  </a:cubicBezTo>
                  <a:cubicBezTo>
                    <a:pt x="1576488" y="1488928"/>
                    <a:pt x="1578491" y="1484484"/>
                    <a:pt x="1578491" y="1479835"/>
                  </a:cubicBezTo>
                  <a:lnTo>
                    <a:pt x="1578491" y="815802"/>
                  </a:lnTo>
                  <a:cubicBezTo>
                    <a:pt x="1578491" y="807169"/>
                    <a:pt x="1571506" y="800170"/>
                    <a:pt x="1562777" y="800170"/>
                  </a:cubicBezTo>
                  <a:lnTo>
                    <a:pt x="910285" y="800170"/>
                  </a:lnTo>
                  <a:cubicBezTo>
                    <a:pt x="901606" y="800170"/>
                    <a:pt x="894570" y="807118"/>
                    <a:pt x="894570" y="815802"/>
                  </a:cubicBezTo>
                  <a:lnTo>
                    <a:pt x="894570" y="991273"/>
                  </a:lnTo>
                  <a:cubicBezTo>
                    <a:pt x="894570" y="999907"/>
                    <a:pt x="901606" y="1006905"/>
                    <a:pt x="910285" y="1006905"/>
                  </a:cubicBezTo>
                  <a:lnTo>
                    <a:pt x="1311711" y="1006905"/>
                  </a:lnTo>
                  <a:lnTo>
                    <a:pt x="1327425" y="1006905"/>
                  </a:lnTo>
                  <a:close/>
                </a:path>
              </a:pathLst>
            </a:custGeom>
            <a:solidFill>
              <a:schemeClr val="bg1"/>
            </a:solidFill>
            <a:ln w="5129" cap="flat">
              <a:noFill/>
              <a:prstDash val="solid"/>
              <a:miter/>
            </a:ln>
          </p:spPr>
          <p:txBody>
            <a:bodyPr rtlCol="0" anchor="ctr"/>
            <a:lstStyle/>
            <a:p>
              <a:endParaRPr lang="fi-FI"/>
            </a:p>
          </p:txBody>
        </p:sp>
      </p:grpSp>
      <p:sp>
        <p:nvSpPr>
          <p:cNvPr id="25" name="Text Placeholder 11">
            <a:extLst>
              <a:ext uri="{FF2B5EF4-FFF2-40B4-BE49-F238E27FC236}">
                <a16:creationId xmlns:a16="http://schemas.microsoft.com/office/drawing/2014/main" id="{1FD8D84F-B63C-8B4F-8E8B-82212467BCF0}"/>
              </a:ext>
            </a:extLst>
          </p:cNvPr>
          <p:cNvSpPr>
            <a:spLocks noGrp="1"/>
          </p:cNvSpPr>
          <p:nvPr>
            <p:ph type="body" sz="quarter" idx="14" hasCustomPrompt="1"/>
          </p:nvPr>
        </p:nvSpPr>
        <p:spPr>
          <a:xfrm>
            <a:off x="5620512" y="3592343"/>
            <a:ext cx="4798822" cy="271781"/>
          </a:xfrm>
        </p:spPr>
        <p:txBody>
          <a:bodyPr/>
          <a:lstStyle>
            <a:lvl1pPr marL="0" indent="0" algn="l">
              <a:buNone/>
              <a:defRPr sz="1600" b="0">
                <a:solidFill>
                  <a:schemeClr val="bg1"/>
                </a:solidFill>
                <a:latin typeface="+mn-lt"/>
              </a:defRPr>
            </a:lvl1pPr>
          </a:lstStyle>
          <a:p>
            <a:pPr lvl="0"/>
            <a:r>
              <a:rPr lang="en-US" dirty="0" err="1"/>
              <a:t>Titteli</a:t>
            </a:r>
            <a:endParaRPr lang="fi-FI" dirty="0"/>
          </a:p>
        </p:txBody>
      </p:sp>
      <p:sp>
        <p:nvSpPr>
          <p:cNvPr id="26" name="Text Placeholder 11">
            <a:extLst>
              <a:ext uri="{FF2B5EF4-FFF2-40B4-BE49-F238E27FC236}">
                <a16:creationId xmlns:a16="http://schemas.microsoft.com/office/drawing/2014/main" id="{0AC5B56D-0461-F644-9893-5598DA336939}"/>
              </a:ext>
            </a:extLst>
          </p:cNvPr>
          <p:cNvSpPr>
            <a:spLocks noGrp="1"/>
          </p:cNvSpPr>
          <p:nvPr>
            <p:ph type="body" sz="quarter" idx="15" hasCustomPrompt="1"/>
          </p:nvPr>
        </p:nvSpPr>
        <p:spPr>
          <a:xfrm>
            <a:off x="5620512" y="3994680"/>
            <a:ext cx="4798822" cy="187176"/>
          </a:xfrm>
        </p:spPr>
        <p:txBody>
          <a:bodyPr/>
          <a:lstStyle>
            <a:lvl1pPr marL="0" indent="0" algn="l">
              <a:buNone/>
              <a:defRPr sz="1600" b="0">
                <a:solidFill>
                  <a:schemeClr val="bg1"/>
                </a:solidFill>
                <a:latin typeface="+mn-lt"/>
              </a:defRPr>
            </a:lvl1pPr>
          </a:lstStyle>
          <a:p>
            <a:pPr lvl="0"/>
            <a:r>
              <a:rPr lang="fi-FI" dirty="0"/>
              <a:t>etunimi.sukunimi@fcg.fi</a:t>
            </a:r>
          </a:p>
        </p:txBody>
      </p:sp>
      <p:sp>
        <p:nvSpPr>
          <p:cNvPr id="27" name="Text Placeholder 11">
            <a:extLst>
              <a:ext uri="{FF2B5EF4-FFF2-40B4-BE49-F238E27FC236}">
                <a16:creationId xmlns:a16="http://schemas.microsoft.com/office/drawing/2014/main" id="{FE52BBF7-D3DE-E64B-A09F-384FA1859370}"/>
              </a:ext>
            </a:extLst>
          </p:cNvPr>
          <p:cNvSpPr>
            <a:spLocks noGrp="1"/>
          </p:cNvSpPr>
          <p:nvPr>
            <p:ph type="body" sz="quarter" idx="16" hasCustomPrompt="1"/>
          </p:nvPr>
        </p:nvSpPr>
        <p:spPr>
          <a:xfrm>
            <a:off x="5620512" y="4201944"/>
            <a:ext cx="4798822" cy="187176"/>
          </a:xfrm>
        </p:spPr>
        <p:txBody>
          <a:bodyPr/>
          <a:lstStyle>
            <a:lvl1pPr marL="0" indent="0" algn="l">
              <a:buNone/>
              <a:defRPr sz="1600" b="0">
                <a:solidFill>
                  <a:schemeClr val="bg1"/>
                </a:solidFill>
                <a:latin typeface="+mn-lt"/>
              </a:defRPr>
            </a:lvl1pPr>
          </a:lstStyle>
          <a:p>
            <a:pPr lvl="0"/>
            <a:r>
              <a:rPr lang="fi-FI" dirty="0"/>
              <a:t>+358 123 456</a:t>
            </a:r>
          </a:p>
        </p:txBody>
      </p:sp>
      <p:sp>
        <p:nvSpPr>
          <p:cNvPr id="28" name="object 8">
            <a:extLst>
              <a:ext uri="{FF2B5EF4-FFF2-40B4-BE49-F238E27FC236}">
                <a16:creationId xmlns:a16="http://schemas.microsoft.com/office/drawing/2014/main" id="{DD7213F1-71FC-154A-A6CF-BC8F407E95D2}"/>
              </a:ext>
            </a:extLst>
          </p:cNvPr>
          <p:cNvSpPr/>
          <p:nvPr userDrawn="1"/>
        </p:nvSpPr>
        <p:spPr>
          <a:xfrm>
            <a:off x="5270500" y="2159000"/>
            <a:ext cx="0" cy="2616200"/>
          </a:xfrm>
          <a:custGeom>
            <a:avLst/>
            <a:gdLst/>
            <a:ahLst/>
            <a:cxnLst/>
            <a:rect l="l" t="t" r="r" b="b"/>
            <a:pathLst>
              <a:path h="2616200">
                <a:moveTo>
                  <a:pt x="0" y="0"/>
                </a:moveTo>
                <a:lnTo>
                  <a:pt x="0" y="2616200"/>
                </a:lnTo>
              </a:path>
            </a:pathLst>
          </a:custGeom>
          <a:ln w="12700">
            <a:solidFill>
              <a:srgbClr val="FFFFFF"/>
            </a:solidFill>
          </a:ln>
        </p:spPr>
        <p:txBody>
          <a:bodyPr wrap="square" lIns="0" tIns="0" rIns="0" bIns="0" rtlCol="0"/>
          <a:lstStyle/>
          <a:p>
            <a:endParaRPr/>
          </a:p>
        </p:txBody>
      </p:sp>
      <p:sp>
        <p:nvSpPr>
          <p:cNvPr id="6" name="TextBox 5">
            <a:extLst>
              <a:ext uri="{FF2B5EF4-FFF2-40B4-BE49-F238E27FC236}">
                <a16:creationId xmlns:a16="http://schemas.microsoft.com/office/drawing/2014/main" id="{80F5C896-7C2A-C74A-8781-56CA4B566898}"/>
              </a:ext>
            </a:extLst>
          </p:cNvPr>
          <p:cNvSpPr txBox="1"/>
          <p:nvPr userDrawn="1"/>
        </p:nvSpPr>
        <p:spPr>
          <a:xfrm>
            <a:off x="5620512" y="4606266"/>
            <a:ext cx="2061815" cy="246221"/>
          </a:xfrm>
          <a:prstGeom prst="rect">
            <a:avLst/>
          </a:prstGeom>
          <a:noFill/>
        </p:spPr>
        <p:txBody>
          <a:bodyPr wrap="square" lIns="0" tIns="0" rIns="0" bIns="0" rtlCol="0">
            <a:spAutoFit/>
          </a:bodyPr>
          <a:lstStyle/>
          <a:p>
            <a:pPr algn="l"/>
            <a:r>
              <a:rPr lang="fi-FI" sz="1600" dirty="0">
                <a:solidFill>
                  <a:schemeClr val="bg1"/>
                </a:solidFill>
                <a:latin typeface="+mn-lt"/>
              </a:rPr>
              <a:t>www.fcg.fi</a:t>
            </a:r>
          </a:p>
        </p:txBody>
      </p:sp>
    </p:spTree>
    <p:extLst>
      <p:ext uri="{BB962C8B-B14F-4D97-AF65-F5344CB8AC3E}">
        <p14:creationId xmlns:p14="http://schemas.microsoft.com/office/powerpoint/2010/main" val="1414707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säll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42682" y="956794"/>
            <a:ext cx="4485222" cy="132556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5632703" y="1648496"/>
            <a:ext cx="6340355" cy="4481848"/>
          </a:xfrm>
        </p:spPr>
        <p:txBody>
          <a:bodyPr/>
          <a:lstStyle>
            <a:lvl1pPr marL="676275" indent="-676275">
              <a:spcBef>
                <a:spcPts val="2400"/>
              </a:spcBef>
              <a:buSzPct val="225000"/>
              <a:buFont typeface="+mj-lt"/>
              <a:buAutoNum type="arabicPeriod"/>
              <a:tabLst/>
              <a:defRPr>
                <a:solidFill>
                  <a:srgbClr val="0F5064"/>
                </a:solidFill>
              </a:defRPr>
            </a:lvl1pPr>
          </a:lstStyle>
          <a:p>
            <a:pPr lvl="0"/>
            <a:r>
              <a:rPr lang="en-US"/>
              <a:t>Click to edit Master text styles</a:t>
            </a:r>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24434870-9DFB-4468-8E94-7AC6FA42F29A}" type="datetime1">
              <a:rPr lang="fi-FI" smtClean="0"/>
              <a:t>20.12.2024</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dirty="0"/>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object 3">
            <a:extLst>
              <a:ext uri="{FF2B5EF4-FFF2-40B4-BE49-F238E27FC236}">
                <a16:creationId xmlns:a16="http://schemas.microsoft.com/office/drawing/2014/main" id="{47EB6A47-C565-8946-80C2-FEE3F9148E34}"/>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3" name="object 3">
            <a:extLst>
              <a:ext uri="{FF2B5EF4-FFF2-40B4-BE49-F238E27FC236}">
                <a16:creationId xmlns:a16="http://schemas.microsoft.com/office/drawing/2014/main" id="{5E14AF92-89D2-BA4F-B82C-692EF55389E4}"/>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Tree>
    <p:extLst>
      <p:ext uri="{BB962C8B-B14F-4D97-AF65-F5344CB8AC3E}">
        <p14:creationId xmlns:p14="http://schemas.microsoft.com/office/powerpoint/2010/main" val="3736580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Väli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2811887"/>
            <a:ext cx="9144000" cy="1942992"/>
          </a:xfrm>
        </p:spPr>
        <p:txBody>
          <a:bodyPr anchor="ctr" anchorCtr="0"/>
          <a:lstStyle>
            <a:lvl1pPr algn="ctr">
              <a:lnSpc>
                <a:spcPct val="78000"/>
              </a:lnSpc>
              <a:defRPr sz="8000">
                <a:solidFill>
                  <a:schemeClr val="bg2"/>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4868214"/>
            <a:ext cx="9144000" cy="1203757"/>
          </a:xfrm>
        </p:spPr>
        <p:txBody>
          <a:bodyPr>
            <a:normAutofit/>
          </a:bodyPr>
          <a:lstStyle>
            <a:lvl1pPr marL="0" indent="0" algn="ctr">
              <a:buNone/>
              <a:defRPr sz="200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5947F19D-EFCD-43CE-900E-B6BD74EEF2B6}" type="datetime1">
              <a:rPr lang="fi-FI" smtClean="0"/>
              <a:t>20.12.2024</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2" name="Graphic 11">
            <a:extLst>
              <a:ext uri="{FF2B5EF4-FFF2-40B4-BE49-F238E27FC236}">
                <a16:creationId xmlns:a16="http://schemas.microsoft.com/office/drawing/2014/main" id="{22FB2720-23D4-754D-857E-9CF0E7C299D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86690" y="1645301"/>
            <a:ext cx="2007446" cy="616240"/>
          </a:xfrm>
          <a:prstGeom prst="rect">
            <a:avLst/>
          </a:prstGeom>
        </p:spPr>
      </p:pic>
      <p:sp>
        <p:nvSpPr>
          <p:cNvPr id="13" name="object 3">
            <a:extLst>
              <a:ext uri="{FF2B5EF4-FFF2-40B4-BE49-F238E27FC236}">
                <a16:creationId xmlns:a16="http://schemas.microsoft.com/office/drawing/2014/main" id="{FC0DEF7C-1B72-F44A-8B55-06E7C2AD51C3}"/>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4" name="object 3">
            <a:extLst>
              <a:ext uri="{FF2B5EF4-FFF2-40B4-BE49-F238E27FC236}">
                <a16:creationId xmlns:a16="http://schemas.microsoft.com/office/drawing/2014/main" id="{9DC11762-66E8-2149-A2C6-DA2666323DEF}"/>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Tree>
    <p:extLst>
      <p:ext uri="{BB962C8B-B14F-4D97-AF65-F5344CB8AC3E}">
        <p14:creationId xmlns:p14="http://schemas.microsoft.com/office/powerpoint/2010/main" val="2985769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Väliotsikko 2">
    <p:bg>
      <p:bgPr>
        <a:solidFill>
          <a:srgbClr val="D2E5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2811887"/>
            <a:ext cx="9144000" cy="1942992"/>
          </a:xfrm>
        </p:spPr>
        <p:txBody>
          <a:bodyPr anchor="ctr" anchorCtr="0"/>
          <a:lstStyle>
            <a:lvl1pPr algn="ctr">
              <a:lnSpc>
                <a:spcPct val="78000"/>
              </a:lnSpc>
              <a:defRPr sz="8000">
                <a:solidFill>
                  <a:schemeClr val="bg2"/>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4868214"/>
            <a:ext cx="9144000" cy="1203757"/>
          </a:xfrm>
        </p:spPr>
        <p:txBody>
          <a:bodyPr>
            <a:normAutofit/>
          </a:bodyPr>
          <a:lstStyle>
            <a:lvl1pPr marL="0" indent="0" algn="ctr">
              <a:buNone/>
              <a:defRPr sz="200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37D4B72F-2C6D-4699-AF17-8FE967FF2E7D}" type="datetime1">
              <a:rPr lang="fi-FI" smtClean="0"/>
              <a:t>20.12.2024</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2" name="Graphic 11">
            <a:extLst>
              <a:ext uri="{FF2B5EF4-FFF2-40B4-BE49-F238E27FC236}">
                <a16:creationId xmlns:a16="http://schemas.microsoft.com/office/drawing/2014/main" id="{22FB2720-23D4-754D-857E-9CF0E7C299D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86690" y="1645301"/>
            <a:ext cx="2007446" cy="616240"/>
          </a:xfrm>
          <a:prstGeom prst="rect">
            <a:avLst/>
          </a:prstGeom>
        </p:spPr>
      </p:pic>
      <p:sp>
        <p:nvSpPr>
          <p:cNvPr id="13" name="object 3">
            <a:extLst>
              <a:ext uri="{FF2B5EF4-FFF2-40B4-BE49-F238E27FC236}">
                <a16:creationId xmlns:a16="http://schemas.microsoft.com/office/drawing/2014/main" id="{FC0DEF7C-1B72-F44A-8B55-06E7C2AD51C3}"/>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4" name="object 3">
            <a:extLst>
              <a:ext uri="{FF2B5EF4-FFF2-40B4-BE49-F238E27FC236}">
                <a16:creationId xmlns:a16="http://schemas.microsoft.com/office/drawing/2014/main" id="{9DC11762-66E8-2149-A2C6-DA2666323DEF}"/>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Tree>
    <p:extLst>
      <p:ext uri="{BB962C8B-B14F-4D97-AF65-F5344CB8AC3E}">
        <p14:creationId xmlns:p14="http://schemas.microsoft.com/office/powerpoint/2010/main" val="3422839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Väliotsikko 3">
    <p:bg>
      <p:bgPr>
        <a:solidFill>
          <a:srgbClr val="D2E5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1427163"/>
            <a:ext cx="9144000" cy="2364550"/>
          </a:xfrm>
        </p:spPr>
        <p:txBody>
          <a:bodyPr anchor="b"/>
          <a:lstStyle>
            <a:lvl1pPr algn="ctr">
              <a:lnSpc>
                <a:spcPct val="78000"/>
              </a:lnSpc>
              <a:defRPr sz="8000">
                <a:solidFill>
                  <a:schemeClr val="bg2"/>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3970002"/>
            <a:ext cx="9144000" cy="1146403"/>
          </a:xfrm>
        </p:spPr>
        <p:txBody>
          <a:bodyPr>
            <a:normAutofit/>
          </a:bodyPr>
          <a:lstStyle>
            <a:lvl1pPr marL="0" indent="0" algn="ctr">
              <a:buNone/>
              <a:defRPr sz="200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p:txBody>
          <a:bodyPr/>
          <a:lstStyle/>
          <a:p>
            <a:fld id="{0965AD98-B97E-4073-9BF0-E32D40080F25}" type="datetime1">
              <a:rPr lang="fi-FI" smtClean="0"/>
              <a:t>20.12.2024</a:t>
            </a:fld>
            <a:endParaRPr lang="fi-FI"/>
          </a:p>
        </p:txBody>
      </p:sp>
      <p:sp>
        <p:nvSpPr>
          <p:cNvPr id="8" name="Footer Placeholder 7">
            <a:extLst>
              <a:ext uri="{FF2B5EF4-FFF2-40B4-BE49-F238E27FC236}">
                <a16:creationId xmlns:a16="http://schemas.microsoft.com/office/drawing/2014/main" id="{61F0338E-FC47-497A-9683-A65DA629F6E4}"/>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9FA0F746-8E6A-4C7F-AE36-5BDBE3883D50}"/>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3" name="object 3">
            <a:extLst>
              <a:ext uri="{FF2B5EF4-FFF2-40B4-BE49-F238E27FC236}">
                <a16:creationId xmlns:a16="http://schemas.microsoft.com/office/drawing/2014/main" id="{FC0DEF7C-1B72-F44A-8B55-06E7C2AD51C3}"/>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4" name="object 3">
            <a:extLst>
              <a:ext uri="{FF2B5EF4-FFF2-40B4-BE49-F238E27FC236}">
                <a16:creationId xmlns:a16="http://schemas.microsoft.com/office/drawing/2014/main" id="{9DC11762-66E8-2149-A2C6-DA2666323DEF}"/>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Tree>
    <p:extLst>
      <p:ext uri="{BB962C8B-B14F-4D97-AF65-F5344CB8AC3E}">
        <p14:creationId xmlns:p14="http://schemas.microsoft.com/office/powerpoint/2010/main" val="24171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125F0E6F-B079-49CB-B566-5C62407ACAEC}" type="datetime1">
              <a:rPr lang="fi-FI" smtClean="0"/>
              <a:t>20.12.2024</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dirty="0"/>
          </a:p>
        </p:txBody>
      </p:sp>
      <p:sp>
        <p:nvSpPr>
          <p:cNvPr id="12" name="object 3">
            <a:extLst>
              <a:ext uri="{FF2B5EF4-FFF2-40B4-BE49-F238E27FC236}">
                <a16:creationId xmlns:a16="http://schemas.microsoft.com/office/drawing/2014/main" id="{AFF625DF-434B-1A4D-BB7F-0333385833DA}"/>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5" name="object 3">
            <a:extLst>
              <a:ext uri="{FF2B5EF4-FFF2-40B4-BE49-F238E27FC236}">
                <a16:creationId xmlns:a16="http://schemas.microsoft.com/office/drawing/2014/main" id="{F3FB4F1C-F423-1E43-A5BF-27DBEE3057E5}"/>
              </a:ext>
            </a:extLst>
          </p:cNvPr>
          <p:cNvSpPr/>
          <p:nvPr userDrawn="1"/>
        </p:nvSpPr>
        <p:spPr>
          <a:xfrm>
            <a:off x="0" y="620063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Tree>
    <p:extLst>
      <p:ext uri="{BB962C8B-B14F-4D97-AF65-F5344CB8AC3E}">
        <p14:creationId xmlns:p14="http://schemas.microsoft.com/office/powerpoint/2010/main" val="3608688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tsikko ja sisältö 2">
    <p:bg>
      <p:bgPr>
        <a:solidFill>
          <a:srgbClr val="D2E5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13548A72-31A0-49B6-AB40-429B9C8B1C1B}" type="datetime1">
              <a:rPr lang="fi-FI" smtClean="0"/>
              <a:t>20.12.2024</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object 3">
            <a:extLst>
              <a:ext uri="{FF2B5EF4-FFF2-40B4-BE49-F238E27FC236}">
                <a16:creationId xmlns:a16="http://schemas.microsoft.com/office/drawing/2014/main" id="{AFF625DF-434B-1A4D-BB7F-0333385833DA}"/>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5" name="object 3">
            <a:extLst>
              <a:ext uri="{FF2B5EF4-FFF2-40B4-BE49-F238E27FC236}">
                <a16:creationId xmlns:a16="http://schemas.microsoft.com/office/drawing/2014/main" id="{F3FB4F1C-F423-1E43-A5BF-27DBEE3057E5}"/>
              </a:ext>
            </a:extLst>
          </p:cNvPr>
          <p:cNvSpPr/>
          <p:nvPr userDrawn="1"/>
        </p:nvSpPr>
        <p:spPr>
          <a:xfrm>
            <a:off x="0" y="620063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Tree>
    <p:extLst>
      <p:ext uri="{BB962C8B-B14F-4D97-AF65-F5344CB8AC3E}">
        <p14:creationId xmlns:p14="http://schemas.microsoft.com/office/powerpoint/2010/main" val="1557545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5B2743-CC57-453D-AB01-33999D8B4766}"/>
              </a:ext>
            </a:extLst>
          </p:cNvPr>
          <p:cNvSpPr>
            <a:spLocks noGrp="1"/>
          </p:cNvSpPr>
          <p:nvPr>
            <p:ph sz="half" idx="1"/>
          </p:nvPr>
        </p:nvSpPr>
        <p:spPr>
          <a:xfrm>
            <a:off x="838200" y="2484000"/>
            <a:ext cx="4952990" cy="36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779A4D68-A4BF-4C12-90AE-956CA7D56FB1}"/>
              </a:ext>
            </a:extLst>
          </p:cNvPr>
          <p:cNvSpPr>
            <a:spLocks noGrp="1"/>
          </p:cNvSpPr>
          <p:nvPr>
            <p:ph sz="half" idx="2"/>
          </p:nvPr>
        </p:nvSpPr>
        <p:spPr>
          <a:xfrm>
            <a:off x="6400800" y="2484000"/>
            <a:ext cx="4953000" cy="36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C94A9A60-AF9A-4780-9CA4-E688A21E7365}"/>
              </a:ext>
            </a:extLst>
          </p:cNvPr>
          <p:cNvSpPr>
            <a:spLocks noGrp="1"/>
          </p:cNvSpPr>
          <p:nvPr>
            <p:ph type="dt" sz="half" idx="10"/>
          </p:nvPr>
        </p:nvSpPr>
        <p:spPr/>
        <p:txBody>
          <a:bodyPr/>
          <a:lstStyle/>
          <a:p>
            <a:fld id="{F87254E7-5C76-48F1-AB6C-07724F30E70E}" type="datetime1">
              <a:rPr lang="fi-FI" smtClean="0"/>
              <a:t>20.12.2024</a:t>
            </a:fld>
            <a:endParaRPr lang="fi-FI"/>
          </a:p>
        </p:txBody>
      </p:sp>
      <p:sp>
        <p:nvSpPr>
          <p:cNvPr id="9" name="Footer Placeholder 8">
            <a:extLst>
              <a:ext uri="{FF2B5EF4-FFF2-40B4-BE49-F238E27FC236}">
                <a16:creationId xmlns:a16="http://schemas.microsoft.com/office/drawing/2014/main" id="{C3CD1A7E-F7A6-4DEA-8E3E-E5FE4BCBB285}"/>
              </a:ext>
            </a:extLst>
          </p:cNvPr>
          <p:cNvSpPr>
            <a:spLocks noGrp="1"/>
          </p:cNvSpPr>
          <p:nvPr>
            <p:ph type="ftr" sz="quarter" idx="11"/>
          </p:nvPr>
        </p:nvSpPr>
        <p:spPr/>
        <p:txBody>
          <a:bodyPr/>
          <a:lstStyle/>
          <a:p>
            <a:endParaRPr lang="fi-FI"/>
          </a:p>
        </p:txBody>
      </p:sp>
      <p:sp>
        <p:nvSpPr>
          <p:cNvPr id="10" name="Slide Number Placeholder 9">
            <a:extLst>
              <a:ext uri="{FF2B5EF4-FFF2-40B4-BE49-F238E27FC236}">
                <a16:creationId xmlns:a16="http://schemas.microsoft.com/office/drawing/2014/main" id="{E37C85E9-A1B3-46E8-845B-90134EDFAF9E}"/>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6" name="object 3">
            <a:extLst>
              <a:ext uri="{FF2B5EF4-FFF2-40B4-BE49-F238E27FC236}">
                <a16:creationId xmlns:a16="http://schemas.microsoft.com/office/drawing/2014/main" id="{13169331-AFCA-A242-8780-F07B492F14B7}"/>
              </a:ext>
            </a:extLst>
          </p:cNvPr>
          <p:cNvSpPr/>
          <p:nvPr userDrawn="1"/>
        </p:nvSpPr>
        <p:spPr>
          <a:xfrm>
            <a:off x="0" y="65128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7" name="object 3">
            <a:extLst>
              <a:ext uri="{FF2B5EF4-FFF2-40B4-BE49-F238E27FC236}">
                <a16:creationId xmlns:a16="http://schemas.microsoft.com/office/drawing/2014/main" id="{A60FE2CF-E733-0C42-B4D9-6DCACE68B24F}"/>
              </a:ext>
            </a:extLst>
          </p:cNvPr>
          <p:cNvSpPr/>
          <p:nvPr userDrawn="1"/>
        </p:nvSpPr>
        <p:spPr>
          <a:xfrm>
            <a:off x="0" y="6198647"/>
            <a:ext cx="12193270" cy="0"/>
          </a:xfrm>
          <a:custGeom>
            <a:avLst/>
            <a:gdLst/>
            <a:ahLst/>
            <a:cxnLst/>
            <a:rect l="l" t="t" r="r" b="b"/>
            <a:pathLst>
              <a:path w="12193270">
                <a:moveTo>
                  <a:pt x="0" y="0"/>
                </a:moveTo>
                <a:lnTo>
                  <a:pt x="12193193" y="0"/>
                </a:lnTo>
              </a:path>
            </a:pathLst>
          </a:custGeom>
          <a:ln w="6070">
            <a:solidFill>
              <a:srgbClr val="115064"/>
            </a:solidFill>
          </a:ln>
        </p:spPr>
        <p:txBody>
          <a:bodyPr wrap="square" lIns="0" tIns="0" rIns="0" bIns="0" rtlCol="0"/>
          <a:lstStyle/>
          <a:p>
            <a:endParaRPr/>
          </a:p>
        </p:txBody>
      </p:sp>
      <p:sp>
        <p:nvSpPr>
          <p:cNvPr id="18" name="object 7">
            <a:extLst>
              <a:ext uri="{FF2B5EF4-FFF2-40B4-BE49-F238E27FC236}">
                <a16:creationId xmlns:a16="http://schemas.microsoft.com/office/drawing/2014/main" id="{ADDADD67-A695-C745-A835-9DE7F8039AB9}"/>
              </a:ext>
            </a:extLst>
          </p:cNvPr>
          <p:cNvSpPr/>
          <p:nvPr userDrawn="1"/>
        </p:nvSpPr>
        <p:spPr>
          <a:xfrm>
            <a:off x="6096599" y="2590800"/>
            <a:ext cx="0" cy="2946400"/>
          </a:xfrm>
          <a:custGeom>
            <a:avLst/>
            <a:gdLst/>
            <a:ahLst/>
            <a:cxnLst/>
            <a:rect l="l" t="t" r="r" b="b"/>
            <a:pathLst>
              <a:path h="2946400">
                <a:moveTo>
                  <a:pt x="0" y="0"/>
                </a:moveTo>
                <a:lnTo>
                  <a:pt x="0" y="2946400"/>
                </a:lnTo>
              </a:path>
            </a:pathLst>
          </a:custGeom>
          <a:ln w="6350">
            <a:solidFill>
              <a:srgbClr val="115064"/>
            </a:solidFill>
          </a:ln>
        </p:spPr>
        <p:txBody>
          <a:bodyPr wrap="square" lIns="0" tIns="0" rIns="0" bIns="0" rtlCol="0"/>
          <a:lstStyle/>
          <a:p>
            <a:endParaRPr/>
          </a:p>
        </p:txBody>
      </p:sp>
      <p:sp>
        <p:nvSpPr>
          <p:cNvPr id="5" name="Otsikko 4">
            <a:extLst>
              <a:ext uri="{FF2B5EF4-FFF2-40B4-BE49-F238E27FC236}">
                <a16:creationId xmlns:a16="http://schemas.microsoft.com/office/drawing/2014/main" id="{31B15BD5-95F6-14E4-F004-BCCDA04EEC96}"/>
              </a:ext>
            </a:extLst>
          </p:cNvPr>
          <p:cNvSpPr>
            <a:spLocks noGrp="1"/>
          </p:cNvSpPr>
          <p:nvPr>
            <p:ph type="title"/>
          </p:nvPr>
        </p:nvSpPr>
        <p:spPr/>
        <p:txBody>
          <a:bodyPr/>
          <a:lstStyle/>
          <a:p>
            <a:r>
              <a:rPr lang="en-US"/>
              <a:t>Click to edit Master title style</a:t>
            </a:r>
            <a:endParaRPr lang="fi-FI"/>
          </a:p>
        </p:txBody>
      </p:sp>
      <p:sp>
        <p:nvSpPr>
          <p:cNvPr id="11" name="object 7">
            <a:extLst>
              <a:ext uri="{FF2B5EF4-FFF2-40B4-BE49-F238E27FC236}">
                <a16:creationId xmlns:a16="http://schemas.microsoft.com/office/drawing/2014/main" id="{79176484-5576-4D51-9926-121061169BBC}"/>
              </a:ext>
            </a:extLst>
          </p:cNvPr>
          <p:cNvSpPr/>
          <p:nvPr userDrawn="1"/>
        </p:nvSpPr>
        <p:spPr>
          <a:xfrm>
            <a:off x="6096000" y="2524260"/>
            <a:ext cx="0" cy="3060000"/>
          </a:xfrm>
          <a:custGeom>
            <a:avLst/>
            <a:gdLst/>
            <a:ahLst/>
            <a:cxnLst/>
            <a:rect l="l" t="t" r="r" b="b"/>
            <a:pathLst>
              <a:path h="2946400">
                <a:moveTo>
                  <a:pt x="0" y="0"/>
                </a:moveTo>
                <a:lnTo>
                  <a:pt x="0" y="2946400"/>
                </a:lnTo>
              </a:path>
            </a:pathLst>
          </a:custGeom>
          <a:ln w="6350">
            <a:solidFill>
              <a:srgbClr val="0F5064"/>
            </a:solidFill>
          </a:ln>
        </p:spPr>
        <p:txBody>
          <a:bodyPr wrap="square" lIns="0" tIns="0" rIns="0" bIns="0" rtlCol="0"/>
          <a:lstStyle/>
          <a:p>
            <a:endParaRPr/>
          </a:p>
        </p:txBody>
      </p:sp>
    </p:spTree>
    <p:extLst>
      <p:ext uri="{BB962C8B-B14F-4D97-AF65-F5344CB8AC3E}">
        <p14:creationId xmlns:p14="http://schemas.microsoft.com/office/powerpoint/2010/main" val="237294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EBE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842682" y="956795"/>
            <a:ext cx="10697880" cy="1138870"/>
          </a:xfrm>
          <a:prstGeom prst="rect">
            <a:avLst/>
          </a:prstGeom>
        </p:spPr>
        <p:txBody>
          <a:bodyPr vert="horz" lIns="0" tIns="0" rIns="0" bIns="0" rtlCol="0" anchor="t" anchorCtr="0">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GB" dirty="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842682" y="2484000"/>
            <a:ext cx="10515600" cy="3636000"/>
          </a:xfrm>
          <a:prstGeom prst="rect">
            <a:avLst/>
          </a:prstGeom>
        </p:spPr>
        <p:txBody>
          <a:bodyPr vert="horz" lIns="0" tIns="0" rIns="0" bIns="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GB" dirty="0"/>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4988417" y="6366456"/>
            <a:ext cx="2219459" cy="346055"/>
          </a:xfrm>
          <a:prstGeom prst="rect">
            <a:avLst/>
          </a:prstGeom>
        </p:spPr>
        <p:txBody>
          <a:bodyPr vert="horz" lIns="0" tIns="0" rIns="0" bIns="0" rtlCol="0" anchor="ctr">
            <a:normAutofit/>
          </a:bodyPr>
          <a:lstStyle>
            <a:lvl1pPr algn="ctr">
              <a:defRPr sz="1200">
                <a:solidFill>
                  <a:srgbClr val="EB5C18"/>
                </a:solidFill>
                <a:latin typeface="+mn-lt"/>
              </a:defRPr>
            </a:lvl1pPr>
          </a:lstStyle>
          <a:p>
            <a:fld id="{4F4E45CC-AED4-44FE-A90A-0689913F74AB}" type="datetime1">
              <a:rPr lang="fi-FI" smtClean="0"/>
              <a:t>20.12.2024</a:t>
            </a:fld>
            <a:endParaRPr lang="fi-FI" dirty="0"/>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838200" y="6366456"/>
            <a:ext cx="3677992" cy="346055"/>
          </a:xfrm>
          <a:prstGeom prst="rect">
            <a:avLst/>
          </a:prstGeom>
        </p:spPr>
        <p:txBody>
          <a:bodyPr vert="horz" lIns="0" tIns="0" rIns="0" bIns="0" rtlCol="0" anchor="ctr">
            <a:normAutofit/>
          </a:bodyPr>
          <a:lstStyle>
            <a:lvl1pPr algn="l">
              <a:defRPr sz="1200">
                <a:solidFill>
                  <a:srgbClr val="EB5C18"/>
                </a:solidFill>
                <a:latin typeface="+mn-lt"/>
              </a:defRPr>
            </a:lvl1pPr>
          </a:lstStyle>
          <a:p>
            <a:endParaRPr lang="fi-FI" dirty="0"/>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8610600" y="6366456"/>
            <a:ext cx="2743200" cy="346055"/>
          </a:xfrm>
          <a:prstGeom prst="rect">
            <a:avLst/>
          </a:prstGeom>
        </p:spPr>
        <p:txBody>
          <a:bodyPr vert="horz" lIns="0" tIns="0" rIns="0" bIns="0" rtlCol="0" anchor="ctr">
            <a:normAutofit/>
          </a:bodyPr>
          <a:lstStyle>
            <a:lvl1pPr algn="r">
              <a:defRPr sz="1200">
                <a:solidFill>
                  <a:srgbClr val="EB5C18"/>
                </a:solidFill>
                <a:latin typeface="+mn-lt"/>
              </a:defRPr>
            </a:lvl1pPr>
          </a:lstStyle>
          <a:p>
            <a:fld id="{31160B98-140E-4345-B1A3-2A7247C42973}" type="slidenum">
              <a:rPr lang="fi-FI" smtClean="0"/>
              <a:pPr/>
              <a:t>‹#›</a:t>
            </a:fld>
            <a:endParaRPr lang="fi-FI"/>
          </a:p>
        </p:txBody>
      </p:sp>
      <p:pic>
        <p:nvPicPr>
          <p:cNvPr id="12" name="Graphic 11">
            <a:extLst>
              <a:ext uri="{FF2B5EF4-FFF2-40B4-BE49-F238E27FC236}">
                <a16:creationId xmlns:a16="http://schemas.microsoft.com/office/drawing/2014/main" id="{1453C556-00A6-2A9E-E437-3406B3D3C9B0}"/>
              </a:ext>
            </a:extLst>
          </p:cNvPr>
          <p:cNvPicPr>
            <a:picLocks noChangeAspect="1"/>
          </p:cNvPicPr>
          <p:nvPr userDrawn="1"/>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10778260" y="257544"/>
            <a:ext cx="762302" cy="234009"/>
          </a:xfrm>
          <a:prstGeom prst="rect">
            <a:avLst/>
          </a:prstGeom>
        </p:spPr>
      </p:pic>
    </p:spTree>
    <p:extLst>
      <p:ext uri="{BB962C8B-B14F-4D97-AF65-F5344CB8AC3E}">
        <p14:creationId xmlns:p14="http://schemas.microsoft.com/office/powerpoint/2010/main" val="4203154310"/>
      </p:ext>
    </p:extLst>
  </p:cSld>
  <p:clrMap bg1="lt1" tx1="dk1" bg2="lt2" tx2="dk2" accent1="accent1" accent2="accent2" accent3="accent3" accent4="accent4" accent5="accent5" accent6="accent6" hlink="hlink" folHlink="folHlink"/>
  <p:sldLayoutIdLst>
    <p:sldLayoutId id="2147483663" r:id="rId1"/>
    <p:sldLayoutId id="2147483689" r:id="rId2"/>
    <p:sldLayoutId id="2147483664" r:id="rId3"/>
    <p:sldLayoutId id="2147483649" r:id="rId4"/>
    <p:sldLayoutId id="2147483690" r:id="rId5"/>
    <p:sldLayoutId id="2147483683" r:id="rId6"/>
    <p:sldLayoutId id="2147483650" r:id="rId7"/>
    <p:sldLayoutId id="2147483693" r:id="rId8"/>
    <p:sldLayoutId id="2147483652" r:id="rId9"/>
    <p:sldLayoutId id="2147483665" r:id="rId10"/>
    <p:sldLayoutId id="2147483653" r:id="rId11"/>
    <p:sldLayoutId id="2147483666" r:id="rId12"/>
    <p:sldLayoutId id="2147483691" r:id="rId13"/>
    <p:sldLayoutId id="2147483692" r:id="rId14"/>
    <p:sldLayoutId id="2147483670" r:id="rId15"/>
    <p:sldLayoutId id="2147483671" r:id="rId16"/>
    <p:sldLayoutId id="2147483677" r:id="rId17"/>
    <p:sldLayoutId id="2147483676" r:id="rId18"/>
    <p:sldLayoutId id="2147483678" r:id="rId19"/>
    <p:sldLayoutId id="2147483679" r:id="rId20"/>
    <p:sldLayoutId id="2147483682" r:id="rId21"/>
    <p:sldLayoutId id="2147483680" r:id="rId22"/>
    <p:sldLayoutId id="2147483681" r:id="rId23"/>
    <p:sldLayoutId id="2147483654" r:id="rId24"/>
    <p:sldLayoutId id="2147483669" r:id="rId25"/>
    <p:sldLayoutId id="2147483655" r:id="rId26"/>
    <p:sldLayoutId id="2147483684" r:id="rId27"/>
    <p:sldLayoutId id="2147483685" r:id="rId28"/>
    <p:sldLayoutId id="2147483686" r:id="rId29"/>
  </p:sldLayoutIdLst>
  <p:hf hdr="0" ftr="0" dt="0"/>
  <p:txStyles>
    <p:titleStyle>
      <a:lvl1pPr algn="l" defTabSz="914400" rtl="0" eaLnBrk="1" latinLnBrk="0" hangingPunct="1">
        <a:lnSpc>
          <a:spcPct val="83000"/>
        </a:lnSpc>
        <a:spcBef>
          <a:spcPct val="0"/>
        </a:spcBef>
        <a:buNone/>
        <a:defRPr sz="4000" kern="1200" spc="-40" baseline="0">
          <a:solidFill>
            <a:schemeClr val="tx2"/>
          </a:solidFill>
          <a:latin typeface="+mj-lt"/>
          <a:ea typeface="+mj-ea"/>
          <a:cs typeface="+mj-cs"/>
        </a:defRPr>
      </a:lvl1pPr>
    </p:titleStyle>
    <p:bodyStyle>
      <a:lvl1pPr marL="228600" indent="-228600"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896938" indent="-269875"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2F892-C580-524C-99B2-54F3BD93F673}"/>
              </a:ext>
            </a:extLst>
          </p:cNvPr>
          <p:cNvSpPr>
            <a:spLocks noGrp="1"/>
          </p:cNvSpPr>
          <p:nvPr>
            <p:ph type="ctrTitle"/>
          </p:nvPr>
        </p:nvSpPr>
        <p:spPr/>
        <p:txBody>
          <a:bodyPr/>
          <a:lstStyle/>
          <a:p>
            <a:r>
              <a:rPr lang="fi-FI" dirty="0"/>
              <a:t>Porvoon liikuntapaikkaselvitys</a:t>
            </a:r>
          </a:p>
        </p:txBody>
      </p:sp>
      <p:sp>
        <p:nvSpPr>
          <p:cNvPr id="3" name="Subtitle 2">
            <a:extLst>
              <a:ext uri="{FF2B5EF4-FFF2-40B4-BE49-F238E27FC236}">
                <a16:creationId xmlns:a16="http://schemas.microsoft.com/office/drawing/2014/main" id="{5578A066-B676-894E-9A29-83A672966681}"/>
              </a:ext>
            </a:extLst>
          </p:cNvPr>
          <p:cNvSpPr>
            <a:spLocks noGrp="1"/>
          </p:cNvSpPr>
          <p:nvPr>
            <p:ph type="subTitle" idx="1"/>
          </p:nvPr>
        </p:nvSpPr>
        <p:spPr/>
        <p:txBody>
          <a:bodyPr/>
          <a:lstStyle/>
          <a:p>
            <a:r>
              <a:rPr lang="fi-FI" dirty="0"/>
              <a:t>31.10.24</a:t>
            </a:r>
          </a:p>
        </p:txBody>
      </p:sp>
      <p:sp>
        <p:nvSpPr>
          <p:cNvPr id="12" name="Text Placeholder 11">
            <a:extLst>
              <a:ext uri="{FF2B5EF4-FFF2-40B4-BE49-F238E27FC236}">
                <a16:creationId xmlns:a16="http://schemas.microsoft.com/office/drawing/2014/main" id="{E28CCD62-69A6-2846-A603-195E65DFA04E}"/>
              </a:ext>
            </a:extLst>
          </p:cNvPr>
          <p:cNvSpPr>
            <a:spLocks noGrp="1"/>
          </p:cNvSpPr>
          <p:nvPr>
            <p:ph type="body" sz="quarter" idx="13"/>
          </p:nvPr>
        </p:nvSpPr>
        <p:spPr/>
        <p:txBody>
          <a:bodyPr/>
          <a:lstStyle/>
          <a:p>
            <a:r>
              <a:rPr lang="fi-FI" dirty="0"/>
              <a:t>Porvoon kaupunki</a:t>
            </a:r>
          </a:p>
        </p:txBody>
      </p:sp>
    </p:spTree>
    <p:extLst>
      <p:ext uri="{BB962C8B-B14F-4D97-AF65-F5344CB8AC3E}">
        <p14:creationId xmlns:p14="http://schemas.microsoft.com/office/powerpoint/2010/main" val="1270783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8A8FA5-087D-DA34-6DDE-8A24717507D7}"/>
              </a:ext>
            </a:extLst>
          </p:cNvPr>
          <p:cNvSpPr>
            <a:spLocks noGrp="1"/>
          </p:cNvSpPr>
          <p:nvPr>
            <p:ph type="title"/>
          </p:nvPr>
        </p:nvSpPr>
        <p:spPr>
          <a:xfrm>
            <a:off x="367645" y="881381"/>
            <a:ext cx="3420709" cy="630518"/>
          </a:xfrm>
        </p:spPr>
        <p:txBody>
          <a:bodyPr>
            <a:normAutofit fontScale="90000"/>
          </a:bodyPr>
          <a:lstStyle/>
          <a:p>
            <a:r>
              <a:rPr lang="fi-FI" dirty="0"/>
              <a:t>Liikuntapaikkojen ylläpitäjät</a:t>
            </a:r>
          </a:p>
        </p:txBody>
      </p:sp>
      <p:sp>
        <p:nvSpPr>
          <p:cNvPr id="10" name="Content Placeholder 4">
            <a:extLst>
              <a:ext uri="{FF2B5EF4-FFF2-40B4-BE49-F238E27FC236}">
                <a16:creationId xmlns:a16="http://schemas.microsoft.com/office/drawing/2014/main" id="{35D7F730-A79D-BA93-C855-E50A9657924A}"/>
              </a:ext>
            </a:extLst>
          </p:cNvPr>
          <p:cNvSpPr>
            <a:spLocks noGrp="1"/>
          </p:cNvSpPr>
          <p:nvPr>
            <p:ph sz="half" idx="1"/>
          </p:nvPr>
        </p:nvSpPr>
        <p:spPr>
          <a:xfrm>
            <a:off x="367645" y="1953605"/>
            <a:ext cx="3677993" cy="4251096"/>
          </a:xfrm>
        </p:spPr>
        <p:txBody>
          <a:bodyPr>
            <a:normAutofit/>
          </a:bodyPr>
          <a:lstStyle/>
          <a:p>
            <a:r>
              <a:rPr lang="fi-FI" sz="1400" dirty="0"/>
              <a:t>Kaupungin ylläpidon alla ovat mm.</a:t>
            </a:r>
          </a:p>
          <a:p>
            <a:pPr lvl="1"/>
            <a:r>
              <a:rPr lang="fi-FI" sz="1400" dirty="0"/>
              <a:t>Useat ulkokenttäalueet, kuten pallo- ja luistelukentät</a:t>
            </a:r>
          </a:p>
          <a:p>
            <a:pPr lvl="1"/>
            <a:r>
              <a:rPr lang="fi-FI" sz="1400" dirty="0"/>
              <a:t>Useat liikuntasalit</a:t>
            </a:r>
          </a:p>
          <a:p>
            <a:pPr lvl="1"/>
            <a:r>
              <a:rPr lang="fi-FI" sz="1400" dirty="0"/>
              <a:t>Uimarannat ja luonnon virkistyspaikat</a:t>
            </a:r>
          </a:p>
          <a:p>
            <a:r>
              <a:rPr lang="fi-FI" sz="1400" dirty="0"/>
              <a:t>Yksityisten yritysten ylläpitämiä ovat mm.</a:t>
            </a:r>
          </a:p>
          <a:p>
            <a:pPr lvl="1"/>
            <a:r>
              <a:rPr lang="fi-FI" sz="1400" dirty="0"/>
              <a:t>Kuntokeskukset- ja salit, golfkentät ja ratsastusmaneesit</a:t>
            </a:r>
          </a:p>
          <a:p>
            <a:pPr lvl="1"/>
            <a:r>
              <a:rPr lang="fi-FI" sz="1400" dirty="0"/>
              <a:t>Jotkin urheilusalit, kuten padel,  sisäammunta, sisäkiipeily ja tanssi</a:t>
            </a:r>
          </a:p>
          <a:p>
            <a:r>
              <a:rPr lang="fi-FI" sz="1400" dirty="0"/>
              <a:t>Yksityisten yhdistysten ylläpitämiä ovat mm.</a:t>
            </a:r>
          </a:p>
          <a:p>
            <a:pPr lvl="1"/>
            <a:r>
              <a:rPr lang="fi-FI" sz="1400" dirty="0"/>
              <a:t>Erityisesti saariston virkistyspaikat, kuten opastuspisteet, ruoanlaittopaikat ja veneiden rantautumispaikat</a:t>
            </a:r>
          </a:p>
          <a:p>
            <a:r>
              <a:rPr lang="fi-FI" sz="1400" dirty="0"/>
              <a:t>Liikuntapaikkojen lisäksi kaupungin ylläpidossa on myös 47 leikkipuistoa.</a:t>
            </a:r>
          </a:p>
          <a:p>
            <a:pPr lvl="1"/>
            <a:endParaRPr lang="fi-FI" sz="1400" dirty="0"/>
          </a:p>
          <a:p>
            <a:pPr marL="627063" lvl="1" indent="0">
              <a:buNone/>
            </a:pPr>
            <a:endParaRPr lang="fi-FI" sz="1400" dirty="0"/>
          </a:p>
        </p:txBody>
      </p:sp>
      <p:pic>
        <p:nvPicPr>
          <p:cNvPr id="7" name="Picture 6" descr="Porvoon liikuntapaikat ylläpitäjän mukaan.">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5" y="653296"/>
            <a:ext cx="7850314" cy="5551405"/>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10</a:t>
            </a:fld>
            <a:endParaRPr lang="fi-FI"/>
          </a:p>
        </p:txBody>
      </p:sp>
    </p:spTree>
    <p:extLst>
      <p:ext uri="{BB962C8B-B14F-4D97-AF65-F5344CB8AC3E}">
        <p14:creationId xmlns:p14="http://schemas.microsoft.com/office/powerpoint/2010/main" val="1076598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8A8FA5-087D-DA34-6DDE-8A24717507D7}"/>
              </a:ext>
            </a:extLst>
          </p:cNvPr>
          <p:cNvSpPr>
            <a:spLocks noGrp="1"/>
          </p:cNvSpPr>
          <p:nvPr>
            <p:ph type="title"/>
          </p:nvPr>
        </p:nvSpPr>
        <p:spPr>
          <a:xfrm>
            <a:off x="367645" y="881381"/>
            <a:ext cx="3420709" cy="630518"/>
          </a:xfrm>
        </p:spPr>
        <p:txBody>
          <a:bodyPr>
            <a:normAutofit fontScale="90000"/>
          </a:bodyPr>
          <a:lstStyle/>
          <a:p>
            <a:r>
              <a:rPr lang="fi-FI" dirty="0"/>
              <a:t>Liikuntapaikkojen ryhmittyminen</a:t>
            </a:r>
          </a:p>
        </p:txBody>
      </p:sp>
      <p:sp>
        <p:nvSpPr>
          <p:cNvPr id="10" name="Content Placeholder 4">
            <a:extLst>
              <a:ext uri="{FF2B5EF4-FFF2-40B4-BE49-F238E27FC236}">
                <a16:creationId xmlns:a16="http://schemas.microsoft.com/office/drawing/2014/main" id="{35D7F730-A79D-BA93-C855-E50A9657924A}"/>
              </a:ext>
            </a:extLst>
          </p:cNvPr>
          <p:cNvSpPr>
            <a:spLocks noGrp="1"/>
          </p:cNvSpPr>
          <p:nvPr>
            <p:ph sz="half" idx="1"/>
          </p:nvPr>
        </p:nvSpPr>
        <p:spPr>
          <a:xfrm>
            <a:off x="367645" y="2330604"/>
            <a:ext cx="3708409" cy="3721483"/>
          </a:xfrm>
        </p:spPr>
        <p:txBody>
          <a:bodyPr>
            <a:normAutofit/>
          </a:bodyPr>
          <a:lstStyle/>
          <a:p>
            <a:r>
              <a:rPr lang="fi-FI" sz="1500" dirty="0"/>
              <a:t>Kartta kertoo, montako liikuntapaikkaa jokaisesta väestöruudusta on saavutettavissa 1 kilometrin etäisyydeltä.</a:t>
            </a:r>
          </a:p>
          <a:p>
            <a:r>
              <a:rPr lang="fi-FI" sz="1500" dirty="0"/>
              <a:t>Keskustassa on alue, jossa molemmat Kokonniemen sekä ydinkeskustan liikuntapaikat ovat kilometrin säteellä asutuksesta.</a:t>
            </a:r>
          </a:p>
          <a:p>
            <a:r>
              <a:rPr lang="fi-FI" sz="1500" dirty="0"/>
              <a:t>Kylätaajamissa on pääosin vain 1–3 liikuntapaikkaa lähietäisyydellä väestöruuduista.</a:t>
            </a:r>
          </a:p>
          <a:p>
            <a:r>
              <a:rPr lang="fi-FI" sz="1500" dirty="0"/>
              <a:t>Porvoossa on paljon väestöruutuja, joiden lähellä ei ole yhtäkään liikuntapaikkaa.</a:t>
            </a:r>
          </a:p>
          <a:p>
            <a:endParaRPr lang="fi-FI" sz="1500" dirty="0"/>
          </a:p>
          <a:p>
            <a:endParaRPr lang="fi-FI" sz="1500" dirty="0"/>
          </a:p>
          <a:p>
            <a:endParaRPr lang="fi-FI" sz="1500" dirty="0"/>
          </a:p>
        </p:txBody>
      </p:sp>
      <p:pic>
        <p:nvPicPr>
          <p:cNvPr id="7" name="Picture 6" descr="Ruutukartta, jossa tieto montako liikuntapaikkaa on saavutettavissa 1 km etäisyydeltä väestöruuduissa. Monessa ruudussa ei ole yhtään liikuntapaikkaa. Ydinkeskustassa liikuntapaikkoja on saavutettavissa jopa 70 per ruutu.">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6" y="653296"/>
            <a:ext cx="7850311" cy="5551403"/>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11</a:t>
            </a:fld>
            <a:endParaRPr lang="fi-FI"/>
          </a:p>
        </p:txBody>
      </p:sp>
    </p:spTree>
    <p:extLst>
      <p:ext uri="{BB962C8B-B14F-4D97-AF65-F5344CB8AC3E}">
        <p14:creationId xmlns:p14="http://schemas.microsoft.com/office/powerpoint/2010/main" val="2868318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8A8FA5-087D-DA34-6DDE-8A24717507D7}"/>
              </a:ext>
            </a:extLst>
          </p:cNvPr>
          <p:cNvSpPr>
            <a:spLocks noGrp="1"/>
          </p:cNvSpPr>
          <p:nvPr>
            <p:ph type="title"/>
          </p:nvPr>
        </p:nvSpPr>
        <p:spPr>
          <a:xfrm>
            <a:off x="367645" y="881381"/>
            <a:ext cx="3420709" cy="630518"/>
          </a:xfrm>
        </p:spPr>
        <p:txBody>
          <a:bodyPr>
            <a:normAutofit/>
          </a:bodyPr>
          <a:lstStyle/>
          <a:p>
            <a:r>
              <a:rPr lang="fi-FI" dirty="0"/>
              <a:t>Porvoon väestö</a:t>
            </a:r>
          </a:p>
        </p:txBody>
      </p:sp>
      <p:sp>
        <p:nvSpPr>
          <p:cNvPr id="10" name="Content Placeholder 4">
            <a:extLst>
              <a:ext uri="{FF2B5EF4-FFF2-40B4-BE49-F238E27FC236}">
                <a16:creationId xmlns:a16="http://schemas.microsoft.com/office/drawing/2014/main" id="{35D7F730-A79D-BA93-C855-E50A9657924A}"/>
              </a:ext>
            </a:extLst>
          </p:cNvPr>
          <p:cNvSpPr>
            <a:spLocks noGrp="1"/>
          </p:cNvSpPr>
          <p:nvPr>
            <p:ph sz="half" idx="1"/>
          </p:nvPr>
        </p:nvSpPr>
        <p:spPr>
          <a:xfrm>
            <a:off x="367645" y="1817886"/>
            <a:ext cx="3708409" cy="4234202"/>
          </a:xfrm>
        </p:spPr>
        <p:txBody>
          <a:bodyPr>
            <a:normAutofit fontScale="85000" lnSpcReduction="20000"/>
          </a:bodyPr>
          <a:lstStyle/>
          <a:p>
            <a:r>
              <a:rPr lang="fi-FI" sz="1600" dirty="0"/>
              <a:t>Porvoossa asuu noin 51 000 asukasta </a:t>
            </a:r>
          </a:p>
          <a:p>
            <a:r>
              <a:rPr lang="fi-FI" sz="1600" dirty="0"/>
              <a:t>Porvoon väkiluvun kasvu jatkui edellisvuosien kaltaisena myös vuonna 2023. Vuoden loppuun mennessä virallinen väkiluku oli 51 289. Väestönlisäystä kertyi 57 hengen verran (+0,1 %) (Tilastokeskus, väestörakenne).</a:t>
            </a:r>
          </a:p>
          <a:p>
            <a:r>
              <a:rPr lang="fi-FI" sz="1600" dirty="0"/>
              <a:t>Alle 15 –vuotiaiden osuus väestöstä on laskenut tasaisesti viimevuosien aikana ja 65 vuotta täyttäneiden osuus kasvanut tasaisesti. Porvoossa on kuitenkin prosentuaalisesti enemmän alle 15-vuotiaita kuin Suomessa keskimäärin, 16,0 % kaupungin väestöstä (Tilastokeskus, väestörakenne).</a:t>
            </a:r>
          </a:p>
          <a:p>
            <a:r>
              <a:rPr lang="fi-FI" sz="1600" dirty="0"/>
              <a:t>Yli 65-vuotiaita on puolestaan 22,9 % (Tilastokeskus, väestörakenne).</a:t>
            </a:r>
          </a:p>
          <a:p>
            <a:r>
              <a:rPr lang="fi-FI" sz="1600" dirty="0"/>
              <a:t>Ennustusten mukaan Porvoon väkiluvun odotetaan kasvavan tasaisesti vuoteen 2040.</a:t>
            </a:r>
          </a:p>
          <a:p>
            <a:r>
              <a:rPr lang="fi-FI" sz="1600" dirty="0"/>
              <a:t>MDI:n (</a:t>
            </a:r>
            <a:r>
              <a:rPr lang="fi-FI" sz="1600" dirty="0" err="1"/>
              <a:t>part</a:t>
            </a:r>
            <a:r>
              <a:rPr lang="fi-FI" sz="1600" dirty="0"/>
              <a:t> of FCG) ennusteessa Porvoon vahvistuva vetovoima näkyy etenkin työikäisen väestön kehityksessä. Nuorten määrä supistuu laskeneen syntyvyyden vaikutuksesta, mutta etenkin nuorten aikuisten (25-34-vuotiaat) määrä kasvaa ennusteen mukaan. </a:t>
            </a:r>
          </a:p>
          <a:p>
            <a:endParaRPr lang="fi-FI" sz="1600" dirty="0"/>
          </a:p>
          <a:p>
            <a:endParaRPr lang="fi-FI" sz="1600" dirty="0"/>
          </a:p>
        </p:txBody>
      </p:sp>
      <p:pic>
        <p:nvPicPr>
          <p:cNvPr id="7" name="Picture 6" descr="Ruutukartta Porvoon väestön sijoittumisesta ja määristä.">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6" y="653296"/>
            <a:ext cx="7850311" cy="5551404"/>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12</a:t>
            </a:fld>
            <a:endParaRPr lang="fi-FI"/>
          </a:p>
        </p:txBody>
      </p:sp>
    </p:spTree>
    <p:extLst>
      <p:ext uri="{BB962C8B-B14F-4D97-AF65-F5344CB8AC3E}">
        <p14:creationId xmlns:p14="http://schemas.microsoft.com/office/powerpoint/2010/main" val="1114756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3EA7F-F5D1-6BEA-B9D6-667DD769E5B0}"/>
              </a:ext>
            </a:extLst>
          </p:cNvPr>
          <p:cNvSpPr>
            <a:spLocks noGrp="1"/>
          </p:cNvSpPr>
          <p:nvPr>
            <p:ph type="title"/>
          </p:nvPr>
        </p:nvSpPr>
        <p:spPr>
          <a:xfrm>
            <a:off x="842681" y="956795"/>
            <a:ext cx="10628101" cy="1138870"/>
          </a:xfrm>
        </p:spPr>
        <p:txBody>
          <a:bodyPr/>
          <a:lstStyle/>
          <a:p>
            <a:r>
              <a:rPr lang="fi-FI" dirty="0"/>
              <a:t>Käyttäjistä ja käyttäjäryhmistä</a:t>
            </a:r>
          </a:p>
        </p:txBody>
      </p:sp>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p:txBody>
          <a:bodyPr/>
          <a:lstStyle/>
          <a:p>
            <a:fld id="{31160B98-140E-4345-B1A3-2A7247C42973}" type="slidenum">
              <a:rPr lang="fi-FI" smtClean="0"/>
              <a:pPr/>
              <a:t>13</a:t>
            </a:fld>
            <a:endParaRPr lang="fi-FI"/>
          </a:p>
        </p:txBody>
      </p:sp>
      <p:sp>
        <p:nvSpPr>
          <p:cNvPr id="4" name="Content Placeholder 3">
            <a:extLst>
              <a:ext uri="{FF2B5EF4-FFF2-40B4-BE49-F238E27FC236}">
                <a16:creationId xmlns:a16="http://schemas.microsoft.com/office/drawing/2014/main" id="{A9A34931-4102-FAAE-106D-A7E375AD251F}"/>
              </a:ext>
            </a:extLst>
          </p:cNvPr>
          <p:cNvSpPr>
            <a:spLocks noGrp="1"/>
          </p:cNvSpPr>
          <p:nvPr>
            <p:ph idx="1"/>
          </p:nvPr>
        </p:nvSpPr>
        <p:spPr>
          <a:xfrm>
            <a:off x="898931" y="2095665"/>
            <a:ext cx="5914744" cy="3636000"/>
          </a:xfrm>
        </p:spPr>
        <p:txBody>
          <a:bodyPr>
            <a:normAutofit fontScale="85000" lnSpcReduction="20000"/>
          </a:bodyPr>
          <a:lstStyle/>
          <a:p>
            <a:r>
              <a:rPr lang="fi-FI" dirty="0"/>
              <a:t>Kaupungissa on tarve monipuoliselle liikuntapaikkarakenteelle. Liikuntapaikkoja käyttävät eri ikäiset ja eri tarpeita omaavat käyttäjäryhmät. Erityisiä tunnistettuja käyttäjäryhmiä ovat mm. perheet, joilla on päiväkoti-ikäisiä lapsia, kouluikäiset lapset ja nuoret, harrastusseurat, omatoimiset harrastajat, kuntoliikkujat, retkeilyharrastajat ja eläkeläiset.</a:t>
            </a:r>
          </a:p>
          <a:p>
            <a:endParaRPr lang="fi-FI" dirty="0"/>
          </a:p>
          <a:p>
            <a:r>
              <a:rPr lang="fi-FI" dirty="0"/>
              <a:t>Ryhmien tarpeet huomioiden liikuntapaikkojen määrä, sijainti, saavutettavuus ja esteettömyys on tärkeä huomioida suunniteltaessa liikuntapaikkaverkkoa.</a:t>
            </a:r>
          </a:p>
          <a:p>
            <a:endParaRPr lang="fi-FI" dirty="0"/>
          </a:p>
          <a:p>
            <a:r>
              <a:rPr lang="fi-FI" dirty="0"/>
              <a:t>LIPAS-tietokannan mukaan Porvoossa on 6,03 liikuntapaikkaa per 1 000 asukasta (Liikuntapaikat: Lipas.fi Jyväskylän yliopisto, 18.9.2024).</a:t>
            </a:r>
          </a:p>
          <a:p>
            <a:endParaRPr lang="fi-FI" dirty="0"/>
          </a:p>
          <a:p>
            <a:r>
              <a:rPr lang="fi-FI" dirty="0"/>
              <a:t>Porvoossa on 96 lajiseuraa (Seuratietokanta, 2023). Eniten seuroja on seuraavissa lajeissa: purjehdus ja veneily (9 kpl), ratsastus (6 kpl), salibandy (6 kpl), jalkapallo (5 kpl), suunnistus (4 kpl) sekä yleisurheilu (4 kpl).</a:t>
            </a:r>
          </a:p>
          <a:p>
            <a:endParaRPr lang="fi-FI" dirty="0"/>
          </a:p>
        </p:txBody>
      </p:sp>
      <p:pic>
        <p:nvPicPr>
          <p:cNvPr id="1026" name="Picture 2">
            <a:extLst>
              <a:ext uri="{FF2B5EF4-FFF2-40B4-BE49-F238E27FC236}">
                <a16:creationId xmlns:a16="http://schemas.microsoft.com/office/drawing/2014/main" id="{C2D7B7D5-73E8-A25A-D2B5-85D853745E3A}"/>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527" y="2213111"/>
            <a:ext cx="4657107" cy="31069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137107-DE6B-2402-27E7-C51A58A2346C}"/>
              </a:ext>
              <a:ext uri="{C183D7F6-B498-43B3-948B-1728B52AA6E4}">
                <adec:decorative xmlns:adec="http://schemas.microsoft.com/office/drawing/2017/decorative" val="1"/>
              </a:ext>
            </a:extLst>
          </p:cNvPr>
          <p:cNvSpPr txBox="1"/>
          <p:nvPr/>
        </p:nvSpPr>
        <p:spPr>
          <a:xfrm>
            <a:off x="7231433" y="5135401"/>
            <a:ext cx="3397624" cy="184666"/>
          </a:xfrm>
          <a:prstGeom prst="rect">
            <a:avLst/>
          </a:prstGeom>
          <a:noFill/>
        </p:spPr>
        <p:txBody>
          <a:bodyPr wrap="square" lIns="0" tIns="0" rIns="0" bIns="0" rtlCol="0">
            <a:spAutoFit/>
          </a:bodyPr>
          <a:lstStyle/>
          <a:p>
            <a:pPr algn="l"/>
            <a:r>
              <a:rPr lang="fi-FI" sz="1200" dirty="0"/>
              <a:t>Kuva: </a:t>
            </a:r>
            <a:r>
              <a:rPr lang="fi-FI" sz="1200" dirty="0" err="1"/>
              <a:t>Visit</a:t>
            </a:r>
            <a:r>
              <a:rPr lang="fi-FI" sz="1200" dirty="0"/>
              <a:t> Porvoo</a:t>
            </a:r>
          </a:p>
        </p:txBody>
      </p:sp>
    </p:spTree>
    <p:extLst>
      <p:ext uri="{BB962C8B-B14F-4D97-AF65-F5344CB8AC3E}">
        <p14:creationId xmlns:p14="http://schemas.microsoft.com/office/powerpoint/2010/main" val="1247945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C17937-AB5A-8631-8F49-8179A9317CE8}"/>
              </a:ext>
            </a:extLst>
          </p:cNvPr>
          <p:cNvSpPr>
            <a:spLocks noGrp="1"/>
          </p:cNvSpPr>
          <p:nvPr>
            <p:ph type="ctrTitle"/>
          </p:nvPr>
        </p:nvSpPr>
        <p:spPr>
          <a:xfrm>
            <a:off x="1524000" y="1427163"/>
            <a:ext cx="9144000" cy="2364550"/>
          </a:xfrm>
        </p:spPr>
        <p:txBody>
          <a:bodyPr anchor="b">
            <a:normAutofit/>
          </a:bodyPr>
          <a:lstStyle/>
          <a:p>
            <a:r>
              <a:rPr lang="fi-FI" dirty="0"/>
              <a:t>Nykytila-analyysi</a:t>
            </a:r>
          </a:p>
        </p:txBody>
      </p:sp>
      <p:sp>
        <p:nvSpPr>
          <p:cNvPr id="4" name="Subtitle 3">
            <a:extLst>
              <a:ext uri="{FF2B5EF4-FFF2-40B4-BE49-F238E27FC236}">
                <a16:creationId xmlns:a16="http://schemas.microsoft.com/office/drawing/2014/main" id="{2FDE850E-D410-8A7D-CB1B-267FF5E5E9FA}"/>
              </a:ext>
            </a:extLst>
          </p:cNvPr>
          <p:cNvSpPr>
            <a:spLocks noGrp="1"/>
          </p:cNvSpPr>
          <p:nvPr>
            <p:ph type="subTitle" idx="1"/>
          </p:nvPr>
        </p:nvSpPr>
        <p:spPr>
          <a:xfrm>
            <a:off x="1524000" y="3970002"/>
            <a:ext cx="9144000" cy="1146403"/>
          </a:xfrm>
        </p:spPr>
        <p:txBody>
          <a:bodyPr>
            <a:normAutofit/>
          </a:bodyPr>
          <a:lstStyle/>
          <a:p>
            <a:r>
              <a:rPr lang="fi-FI" dirty="0"/>
              <a:t>Porvoon liikuntapaikat käyttäjäryhmittäin</a:t>
            </a:r>
          </a:p>
        </p:txBody>
      </p:sp>
      <p:sp>
        <p:nvSpPr>
          <p:cNvPr id="6" name="Slide Number Placeholder 5">
            <a:extLst>
              <a:ext uri="{FF2B5EF4-FFF2-40B4-BE49-F238E27FC236}">
                <a16:creationId xmlns:a16="http://schemas.microsoft.com/office/drawing/2014/main" id="{3C3FD4F2-CDD5-C948-ACC2-A4B2B0623B40}"/>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14</a:t>
            </a:fld>
            <a:endParaRPr lang="fi-FI"/>
          </a:p>
        </p:txBody>
      </p:sp>
    </p:spTree>
    <p:extLst>
      <p:ext uri="{BB962C8B-B14F-4D97-AF65-F5344CB8AC3E}">
        <p14:creationId xmlns:p14="http://schemas.microsoft.com/office/powerpoint/2010/main" val="4262192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8A8FA5-087D-DA34-6DDE-8A24717507D7}"/>
              </a:ext>
            </a:extLst>
          </p:cNvPr>
          <p:cNvSpPr>
            <a:spLocks noGrp="1"/>
          </p:cNvSpPr>
          <p:nvPr>
            <p:ph type="title"/>
          </p:nvPr>
        </p:nvSpPr>
        <p:spPr>
          <a:xfrm>
            <a:off x="367645" y="881381"/>
            <a:ext cx="3420709" cy="630518"/>
          </a:xfrm>
        </p:spPr>
        <p:txBody>
          <a:bodyPr>
            <a:normAutofit fontScale="90000"/>
          </a:bodyPr>
          <a:lstStyle/>
          <a:p>
            <a:r>
              <a:rPr lang="fi-FI" dirty="0"/>
              <a:t>Koulujen liikuntapaikat</a:t>
            </a:r>
          </a:p>
        </p:txBody>
      </p:sp>
      <p:sp>
        <p:nvSpPr>
          <p:cNvPr id="10" name="Content Placeholder 4">
            <a:extLst>
              <a:ext uri="{FF2B5EF4-FFF2-40B4-BE49-F238E27FC236}">
                <a16:creationId xmlns:a16="http://schemas.microsoft.com/office/drawing/2014/main" id="{35D7F730-A79D-BA93-C855-E50A9657924A}"/>
              </a:ext>
            </a:extLst>
          </p:cNvPr>
          <p:cNvSpPr>
            <a:spLocks noGrp="1"/>
          </p:cNvSpPr>
          <p:nvPr>
            <p:ph sz="half" idx="1"/>
          </p:nvPr>
        </p:nvSpPr>
        <p:spPr>
          <a:xfrm>
            <a:off x="367645" y="2045969"/>
            <a:ext cx="3677993" cy="4158733"/>
          </a:xfrm>
        </p:spPr>
        <p:txBody>
          <a:bodyPr>
            <a:normAutofit fontScale="85000" lnSpcReduction="20000"/>
          </a:bodyPr>
          <a:lstStyle/>
          <a:p>
            <a:r>
              <a:rPr lang="fi-FI" sz="1600" dirty="0"/>
              <a:t>Koulujen käyttämiä liikuntapaikkoja ovat pääasiassa kaupungin ylläpitämät liikuntasalit- ja kentät. Näitä on 46 kpl.</a:t>
            </a:r>
          </a:p>
          <a:p>
            <a:r>
              <a:rPr lang="fi-FI" sz="1600" dirty="0"/>
              <a:t>Näitä ovat:</a:t>
            </a:r>
          </a:p>
          <a:p>
            <a:pPr lvl="1"/>
            <a:r>
              <a:rPr lang="fi-FI" sz="1600" dirty="0"/>
              <a:t>Liikuntahallit- ja salit (30 kpl)</a:t>
            </a:r>
          </a:p>
          <a:p>
            <a:pPr lvl="1"/>
            <a:r>
              <a:rPr lang="fi-FI" sz="1600" dirty="0"/>
              <a:t>Hiekka- ja nurmikentät, sekä Porvoon yleisurheilukenttä (8 kpl)</a:t>
            </a:r>
          </a:p>
          <a:p>
            <a:pPr lvl="1"/>
            <a:r>
              <a:rPr lang="fi-FI" sz="1600" dirty="0"/>
              <a:t>Koulujen lähiliikuntapaikat (5 kpl)</a:t>
            </a:r>
          </a:p>
          <a:p>
            <a:pPr lvl="1"/>
            <a:r>
              <a:rPr lang="fi-FI" sz="1600" dirty="0"/>
              <a:t>Jäähallit (2 kpl)</a:t>
            </a:r>
          </a:p>
          <a:p>
            <a:pPr lvl="1"/>
            <a:r>
              <a:rPr lang="fi-FI" sz="1600" dirty="0"/>
              <a:t>Uimahalli</a:t>
            </a:r>
          </a:p>
          <a:p>
            <a:r>
              <a:rPr lang="fi-FI" sz="1600" dirty="0"/>
              <a:t>Liikuntapaikat sijoittuvat usein koulujen yhteyteen. Kouluille tärkeää on liikuntapaikkojen hyvä sijainti ja saavutettavuus kouluihin nähden sekä liikuntapaikkojen varausmahdollisuus etukäteen.</a:t>
            </a:r>
          </a:p>
          <a:p>
            <a:r>
              <a:rPr lang="fi-FI" sz="1600" dirty="0"/>
              <a:t>Paikoista vain 6 on muun kuin kunnan ylläpitämiä.</a:t>
            </a:r>
          </a:p>
          <a:p>
            <a:r>
              <a:rPr lang="fi-FI" sz="1600" dirty="0"/>
              <a:t>Tiedot on kerätty </a:t>
            </a:r>
            <a:r>
              <a:rPr lang="fi-FI" sz="1600" dirty="0" err="1"/>
              <a:t>Timmi</a:t>
            </a:r>
            <a:r>
              <a:rPr lang="fi-FI" sz="1600" dirty="0"/>
              <a:t>-ajanvarausjärjestelmän käyttötietojen perusteella, ja koulujen omat liikuntasalit ja –kentät huomioiden.</a:t>
            </a:r>
          </a:p>
          <a:p>
            <a:pPr lvl="1"/>
            <a:endParaRPr lang="fi-FI" sz="1600" dirty="0"/>
          </a:p>
          <a:p>
            <a:pPr marL="627063" lvl="1" indent="0">
              <a:buNone/>
            </a:pPr>
            <a:endParaRPr lang="fi-FI" sz="1600" dirty="0"/>
          </a:p>
        </p:txBody>
      </p:sp>
      <p:pic>
        <p:nvPicPr>
          <p:cNvPr id="7" name="Picture 6" descr="Porvoon koulut ja koulujen käyttämät liikuntapaikat kartalla.">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5" y="653296"/>
            <a:ext cx="7850314" cy="5551406"/>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15</a:t>
            </a:fld>
            <a:endParaRPr lang="fi-FI"/>
          </a:p>
        </p:txBody>
      </p:sp>
    </p:spTree>
    <p:extLst>
      <p:ext uri="{BB962C8B-B14F-4D97-AF65-F5344CB8AC3E}">
        <p14:creationId xmlns:p14="http://schemas.microsoft.com/office/powerpoint/2010/main" val="3982950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8A8FA5-087D-DA34-6DDE-8A24717507D7}"/>
              </a:ext>
            </a:extLst>
          </p:cNvPr>
          <p:cNvSpPr>
            <a:spLocks noGrp="1"/>
          </p:cNvSpPr>
          <p:nvPr>
            <p:ph type="title"/>
          </p:nvPr>
        </p:nvSpPr>
        <p:spPr>
          <a:xfrm>
            <a:off x="367645" y="881381"/>
            <a:ext cx="3420709" cy="630518"/>
          </a:xfrm>
        </p:spPr>
        <p:txBody>
          <a:bodyPr>
            <a:normAutofit fontScale="90000"/>
          </a:bodyPr>
          <a:lstStyle/>
          <a:p>
            <a:r>
              <a:rPr lang="fi-FI" dirty="0"/>
              <a:t>Lapsiperheiden liikuntapaikat</a:t>
            </a:r>
          </a:p>
        </p:txBody>
      </p:sp>
      <p:sp>
        <p:nvSpPr>
          <p:cNvPr id="10" name="Content Placeholder 4">
            <a:extLst>
              <a:ext uri="{FF2B5EF4-FFF2-40B4-BE49-F238E27FC236}">
                <a16:creationId xmlns:a16="http://schemas.microsoft.com/office/drawing/2014/main" id="{35D7F730-A79D-BA93-C855-E50A9657924A}"/>
              </a:ext>
            </a:extLst>
          </p:cNvPr>
          <p:cNvSpPr>
            <a:spLocks noGrp="1"/>
          </p:cNvSpPr>
          <p:nvPr>
            <p:ph sz="half" idx="1"/>
          </p:nvPr>
        </p:nvSpPr>
        <p:spPr>
          <a:xfrm>
            <a:off x="273377" y="1944800"/>
            <a:ext cx="3975430" cy="4259901"/>
          </a:xfrm>
        </p:spPr>
        <p:txBody>
          <a:bodyPr>
            <a:normAutofit/>
          </a:bodyPr>
          <a:lstStyle/>
          <a:p>
            <a:r>
              <a:rPr lang="fi-FI" sz="1400" dirty="0"/>
              <a:t>Perheiden ja lasten käyttämiä liikuntapaikkoja ovat pääasiassa kaupungin lähiliikuntapaikat ja omatoimisen liikunnan paikat, kuten lähipallokentät, joita voi käyttää vapaasti varausaikojen ulkopuolella. Näitä on 134 kpl.</a:t>
            </a:r>
          </a:p>
          <a:p>
            <a:r>
              <a:rPr lang="fi-FI" sz="1400" dirty="0"/>
              <a:t>Näitä ovat:</a:t>
            </a:r>
          </a:p>
          <a:p>
            <a:pPr lvl="1"/>
            <a:r>
              <a:rPr lang="fi-FI" sz="1400" dirty="0"/>
              <a:t>Erilaiset pallo- ja hiekkakentät sekä mm. koripallo- ja tenniskentät (51 kpl)</a:t>
            </a:r>
          </a:p>
          <a:p>
            <a:pPr lvl="1"/>
            <a:r>
              <a:rPr lang="fi-FI" sz="1400" dirty="0"/>
              <a:t>Lähiliikuntapaikat ja leikkipuistot (67 kpl)</a:t>
            </a:r>
          </a:p>
          <a:p>
            <a:pPr lvl="1"/>
            <a:r>
              <a:rPr lang="fi-FI" sz="1400" dirty="0"/>
              <a:t>Uimarannat (10 kpl)</a:t>
            </a:r>
          </a:p>
          <a:p>
            <a:pPr lvl="1"/>
            <a:r>
              <a:rPr lang="fi-FI" sz="1400" dirty="0"/>
              <a:t>Uimahalli</a:t>
            </a:r>
          </a:p>
          <a:p>
            <a:r>
              <a:rPr lang="fi-FI" sz="1400" dirty="0"/>
              <a:t>Lapsiperheiden liikuntapaikoille tärkeää on sijainti lähellä kotia, joten lähiliikunta-paikkaverkoston tulisi olla tiheä. Tärkeässä osassa ovat myös monipuoliset koko perheen harrastukset, kuten retkeily, pyöräily, uinti ja palloilu.</a:t>
            </a:r>
          </a:p>
          <a:p>
            <a:pPr marL="627063" lvl="1" indent="0">
              <a:buNone/>
            </a:pPr>
            <a:endParaRPr lang="fi-FI" sz="1400" dirty="0"/>
          </a:p>
          <a:p>
            <a:pPr marL="627063" lvl="1" indent="0">
              <a:buNone/>
            </a:pPr>
            <a:endParaRPr lang="fi-FI" sz="1400" dirty="0"/>
          </a:p>
        </p:txBody>
      </p:sp>
      <p:pic>
        <p:nvPicPr>
          <p:cNvPr id="7" name="Picture 6" descr="Lapsiperheiden käyttämät liikuntapaikat kartalla.">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5" y="653296"/>
            <a:ext cx="7850313" cy="5551404"/>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16</a:t>
            </a:fld>
            <a:endParaRPr lang="fi-FI"/>
          </a:p>
        </p:txBody>
      </p:sp>
    </p:spTree>
    <p:extLst>
      <p:ext uri="{BB962C8B-B14F-4D97-AF65-F5344CB8AC3E}">
        <p14:creationId xmlns:p14="http://schemas.microsoft.com/office/powerpoint/2010/main" val="1367280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8A8FA5-087D-DA34-6DDE-8A24717507D7}"/>
              </a:ext>
            </a:extLst>
          </p:cNvPr>
          <p:cNvSpPr>
            <a:spLocks noGrp="1"/>
          </p:cNvSpPr>
          <p:nvPr>
            <p:ph type="title"/>
          </p:nvPr>
        </p:nvSpPr>
        <p:spPr>
          <a:xfrm>
            <a:off x="367645" y="881381"/>
            <a:ext cx="3420709" cy="630518"/>
          </a:xfrm>
        </p:spPr>
        <p:txBody>
          <a:bodyPr>
            <a:normAutofit fontScale="90000"/>
          </a:bodyPr>
          <a:lstStyle/>
          <a:p>
            <a:r>
              <a:rPr lang="fi-FI" dirty="0"/>
              <a:t>Päiväkoti-ikäisten liikuntapaikat</a:t>
            </a:r>
          </a:p>
        </p:txBody>
      </p:sp>
      <p:sp>
        <p:nvSpPr>
          <p:cNvPr id="10" name="Content Placeholder 4">
            <a:extLst>
              <a:ext uri="{FF2B5EF4-FFF2-40B4-BE49-F238E27FC236}">
                <a16:creationId xmlns:a16="http://schemas.microsoft.com/office/drawing/2014/main" id="{35D7F730-A79D-BA93-C855-E50A9657924A}"/>
              </a:ext>
            </a:extLst>
          </p:cNvPr>
          <p:cNvSpPr>
            <a:spLocks noGrp="1"/>
          </p:cNvSpPr>
          <p:nvPr>
            <p:ph sz="half" idx="1"/>
          </p:nvPr>
        </p:nvSpPr>
        <p:spPr>
          <a:xfrm>
            <a:off x="273377" y="1944800"/>
            <a:ext cx="4068308" cy="4259901"/>
          </a:xfrm>
        </p:spPr>
        <p:txBody>
          <a:bodyPr>
            <a:normAutofit fontScale="77500" lnSpcReduction="20000"/>
          </a:bodyPr>
          <a:lstStyle/>
          <a:p>
            <a:r>
              <a:rPr lang="fi-FI" sz="1600" dirty="0"/>
              <a:t>Päiväkoti-ikäisten liikuntapaikoiksi on määritelty kaikki leikkipuistot ja lähiliikuntapaikat. Päiväkodeilla on myös omia pihoja, jotka toimivat päiväkoti-ikäisille tärkeinä liikuntapaikkoina.</a:t>
            </a:r>
          </a:p>
          <a:p>
            <a:r>
              <a:rPr lang="fi-FI" sz="1600" dirty="0"/>
              <a:t>Mukaan on otettu vapaa-ajan liikuntakohteiksi lähipuistot, ulkoilureittejä ja -kohteita sekä ohjatun liikunnan paikkoja, kuten palloiluhallit ja –kentät, uimahalli ja muut soveltuvat harrastuspaikat.</a:t>
            </a:r>
          </a:p>
          <a:p>
            <a:r>
              <a:rPr lang="fi-FI" sz="1600" dirty="0"/>
              <a:t>Näitä on 254 kpl.</a:t>
            </a:r>
          </a:p>
          <a:p>
            <a:r>
              <a:rPr lang="fi-FI" sz="1600" dirty="0"/>
              <a:t>Näitä ovat:</a:t>
            </a:r>
          </a:p>
          <a:p>
            <a:pPr lvl="1"/>
            <a:r>
              <a:rPr lang="fi-FI" sz="1600" dirty="0"/>
              <a:t>Erilaiset leikkipuistot (46 kpl)</a:t>
            </a:r>
          </a:p>
          <a:p>
            <a:pPr lvl="1"/>
            <a:r>
              <a:rPr lang="fi-FI" sz="1600" dirty="0"/>
              <a:t>Lähiliikuntapaikat (17 kpl)</a:t>
            </a:r>
          </a:p>
          <a:p>
            <a:pPr lvl="1"/>
            <a:r>
              <a:rPr lang="fi-FI" sz="1600" dirty="0"/>
              <a:t>Ohjatun liikunnan harrastuspaikat, kuten palloiluhallit ja –kentät, uimarannat ja luistelukentät (104 kpl)</a:t>
            </a:r>
          </a:p>
          <a:p>
            <a:pPr lvl="1"/>
            <a:r>
              <a:rPr lang="fi-FI" sz="1600" dirty="0"/>
              <a:t>Retkeilykohteet, kuten laavut ja ruoanlaittopaikat (28 kpl)</a:t>
            </a:r>
          </a:p>
          <a:p>
            <a:pPr lvl="1"/>
            <a:r>
              <a:rPr lang="fi-FI" sz="1600" dirty="0"/>
              <a:t>Lähipuistot (59 kpl = 98,4 ha)</a:t>
            </a:r>
          </a:p>
          <a:p>
            <a:pPr lvl="1"/>
            <a:r>
              <a:rPr lang="fi-FI" sz="1600" dirty="0"/>
              <a:t>Luontopolut ja retkeilyreitit sekä kuntoradat</a:t>
            </a:r>
          </a:p>
          <a:p>
            <a:pPr lvl="1"/>
            <a:r>
              <a:rPr lang="fi-FI" sz="1600" dirty="0"/>
              <a:t>Uimahalli ja uimarannat</a:t>
            </a:r>
          </a:p>
          <a:p>
            <a:r>
              <a:rPr lang="fi-FI" sz="1600" dirty="0"/>
              <a:t>Päiväkoti-ikäisten liikunnan kannalta tärkeintä on kotia ja päiväkotia lähellä olevat sijainnit sekä liikuntapaikat, jonne lapsi on helppo ottaa mukaan omatoimiseen liikuntaan, helposti valvottavaan ja hyvin ylläpidettyyn tilaan.</a:t>
            </a:r>
          </a:p>
          <a:p>
            <a:pPr marL="627063" lvl="1" indent="0">
              <a:buNone/>
            </a:pPr>
            <a:endParaRPr lang="fi-FI" sz="1600" dirty="0"/>
          </a:p>
        </p:txBody>
      </p:sp>
      <p:pic>
        <p:nvPicPr>
          <p:cNvPr id="7" name="Picture 6" descr="Päiväkoti-ikäisten käyttämät liikuntapaikat kartalla.">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6" y="653296"/>
            <a:ext cx="7850311" cy="5551403"/>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17</a:t>
            </a:fld>
            <a:endParaRPr lang="fi-FI"/>
          </a:p>
        </p:txBody>
      </p:sp>
    </p:spTree>
    <p:extLst>
      <p:ext uri="{BB962C8B-B14F-4D97-AF65-F5344CB8AC3E}">
        <p14:creationId xmlns:p14="http://schemas.microsoft.com/office/powerpoint/2010/main" val="4171867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8A8FA5-087D-DA34-6DDE-8A24717507D7}"/>
              </a:ext>
            </a:extLst>
          </p:cNvPr>
          <p:cNvSpPr>
            <a:spLocks noGrp="1"/>
          </p:cNvSpPr>
          <p:nvPr>
            <p:ph type="title"/>
          </p:nvPr>
        </p:nvSpPr>
        <p:spPr>
          <a:xfrm>
            <a:off x="367645" y="881381"/>
            <a:ext cx="3420709" cy="630518"/>
          </a:xfrm>
        </p:spPr>
        <p:txBody>
          <a:bodyPr>
            <a:normAutofit fontScale="90000"/>
          </a:bodyPr>
          <a:lstStyle/>
          <a:p>
            <a:r>
              <a:rPr lang="fi-FI" dirty="0"/>
              <a:t>Seurojen liikuntapaikat</a:t>
            </a:r>
          </a:p>
        </p:txBody>
      </p:sp>
      <p:sp>
        <p:nvSpPr>
          <p:cNvPr id="10" name="Content Placeholder 4">
            <a:extLst>
              <a:ext uri="{FF2B5EF4-FFF2-40B4-BE49-F238E27FC236}">
                <a16:creationId xmlns:a16="http://schemas.microsoft.com/office/drawing/2014/main" id="{35D7F730-A79D-BA93-C855-E50A9657924A}"/>
              </a:ext>
            </a:extLst>
          </p:cNvPr>
          <p:cNvSpPr>
            <a:spLocks noGrp="1"/>
          </p:cNvSpPr>
          <p:nvPr>
            <p:ph sz="half" idx="1"/>
          </p:nvPr>
        </p:nvSpPr>
        <p:spPr>
          <a:xfrm>
            <a:off x="367645" y="2045970"/>
            <a:ext cx="3832880" cy="4158732"/>
          </a:xfrm>
        </p:spPr>
        <p:txBody>
          <a:bodyPr>
            <a:normAutofit/>
          </a:bodyPr>
          <a:lstStyle/>
          <a:p>
            <a:r>
              <a:rPr lang="fi-FI" sz="1400" dirty="0"/>
              <a:t>Seurojen liikuntapaikoiksi on määritelty kaikki salit- ja kentät, jotka vaativat varausta. Mukaan on myös laskettu ohjausta vaativien urheilulajien harrastuspaikat. Näitä on 103 kpl.</a:t>
            </a:r>
          </a:p>
          <a:p>
            <a:r>
              <a:rPr lang="fi-FI" sz="1400" dirty="0"/>
              <a:t>Näitä ovat:</a:t>
            </a:r>
          </a:p>
          <a:p>
            <a:pPr lvl="1"/>
            <a:r>
              <a:rPr lang="fi-FI" sz="1400" dirty="0"/>
              <a:t>Urheilu- ja pelikentät (51 kpl)</a:t>
            </a:r>
          </a:p>
          <a:p>
            <a:pPr lvl="1"/>
            <a:r>
              <a:rPr lang="fi-FI" sz="1400" dirty="0"/>
              <a:t>Erilaiset liikuntasalit, sisältäen mm. kamppailulajit, tanssin ja palloiluhallit (39 kpl)</a:t>
            </a:r>
          </a:p>
          <a:p>
            <a:pPr lvl="1"/>
            <a:r>
              <a:rPr lang="fi-FI" sz="1400" dirty="0"/>
              <a:t>Muut urheilupaikat, kuten sisä- ja ulkoampumaurheilu sekä kiipeilypaikat (yht. 10 kpl)</a:t>
            </a:r>
          </a:p>
          <a:p>
            <a:pPr lvl="1"/>
            <a:r>
              <a:rPr lang="fi-FI" sz="1400" dirty="0"/>
              <a:t>Jäähallit (2 kpl)</a:t>
            </a:r>
          </a:p>
          <a:p>
            <a:pPr lvl="1"/>
            <a:r>
              <a:rPr lang="fi-FI" sz="1400" dirty="0"/>
              <a:t>Uimahalli</a:t>
            </a:r>
          </a:p>
          <a:p>
            <a:r>
              <a:rPr lang="fi-FI" sz="1400" dirty="0"/>
              <a:t>Paikoista 32 on muun, kuin kunnan ylläpitämiä. Useassa tapauksessa liikuntaseurat ylläpitävät omia liikuntapaikkojaan.</a:t>
            </a:r>
          </a:p>
          <a:p>
            <a:pPr marL="627063" lvl="1" indent="0">
              <a:buNone/>
            </a:pPr>
            <a:endParaRPr lang="fi-FI" sz="1400" dirty="0"/>
          </a:p>
          <a:p>
            <a:pPr marL="627063" lvl="1" indent="0">
              <a:buNone/>
            </a:pPr>
            <a:endParaRPr lang="fi-FI" sz="1400" dirty="0"/>
          </a:p>
        </p:txBody>
      </p:sp>
      <p:pic>
        <p:nvPicPr>
          <p:cNvPr id="7" name="Picture 6" descr="Seurojen harrastuspaikat kartalla.">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5" y="653296"/>
            <a:ext cx="7850313" cy="5551405"/>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18</a:t>
            </a:fld>
            <a:endParaRPr lang="fi-FI"/>
          </a:p>
        </p:txBody>
      </p:sp>
    </p:spTree>
    <p:extLst>
      <p:ext uri="{BB962C8B-B14F-4D97-AF65-F5344CB8AC3E}">
        <p14:creationId xmlns:p14="http://schemas.microsoft.com/office/powerpoint/2010/main" val="2024824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8A8FA5-087D-DA34-6DDE-8A24717507D7}"/>
              </a:ext>
            </a:extLst>
          </p:cNvPr>
          <p:cNvSpPr>
            <a:spLocks noGrp="1"/>
          </p:cNvSpPr>
          <p:nvPr>
            <p:ph type="title"/>
          </p:nvPr>
        </p:nvSpPr>
        <p:spPr>
          <a:xfrm>
            <a:off x="367645" y="881381"/>
            <a:ext cx="3420709" cy="630518"/>
          </a:xfrm>
        </p:spPr>
        <p:txBody>
          <a:bodyPr>
            <a:normAutofit fontScale="90000"/>
          </a:bodyPr>
          <a:lstStyle/>
          <a:p>
            <a:r>
              <a:rPr lang="fi-FI" dirty="0"/>
              <a:t>Kilpailutason liikuntapaikat</a:t>
            </a:r>
          </a:p>
        </p:txBody>
      </p:sp>
      <p:sp>
        <p:nvSpPr>
          <p:cNvPr id="10" name="Content Placeholder 4">
            <a:extLst>
              <a:ext uri="{FF2B5EF4-FFF2-40B4-BE49-F238E27FC236}">
                <a16:creationId xmlns:a16="http://schemas.microsoft.com/office/drawing/2014/main" id="{35D7F730-A79D-BA93-C855-E50A9657924A}"/>
              </a:ext>
            </a:extLst>
          </p:cNvPr>
          <p:cNvSpPr>
            <a:spLocks noGrp="1"/>
          </p:cNvSpPr>
          <p:nvPr>
            <p:ph sz="half" idx="1"/>
          </p:nvPr>
        </p:nvSpPr>
        <p:spPr>
          <a:xfrm>
            <a:off x="367645" y="2045970"/>
            <a:ext cx="3832880" cy="4158732"/>
          </a:xfrm>
        </p:spPr>
        <p:txBody>
          <a:bodyPr>
            <a:normAutofit/>
          </a:bodyPr>
          <a:lstStyle/>
          <a:p>
            <a:r>
              <a:rPr lang="fi-FI" sz="1400" dirty="0"/>
              <a:t>Porvoossa on vain muutamia kilpailutason liikuntapaikkoja.</a:t>
            </a:r>
          </a:p>
          <a:p>
            <a:r>
              <a:rPr lang="fi-FI" sz="1400" dirty="0"/>
              <a:t>Merkittävimmät kilpailutason liikuntapaikat ovat Porvoon urheiluhalli, Porvoon keskusurheilukenttä ja Kokonniemen urheilukeskus.</a:t>
            </a:r>
          </a:p>
          <a:p>
            <a:r>
              <a:rPr lang="fi-FI" sz="1400" dirty="0"/>
              <a:t>LIPAS-tietokannassa monet urheiluhallit ja –kentät on merkitty erillisiksi harrastuspaikoiksi, vaikka ne olisivat osa suurempaa kokonaisuutta.</a:t>
            </a:r>
          </a:p>
          <a:p>
            <a:pPr lvl="1"/>
            <a:r>
              <a:rPr lang="fi-FI" sz="1400" dirty="0"/>
              <a:t>Porvoon urheiluhalliin sijoittuvat mm. liikuntahalli, kuntosali sekä kamppailulajien saleja</a:t>
            </a:r>
          </a:p>
          <a:p>
            <a:r>
              <a:rPr lang="fi-FI" sz="1400" dirty="0"/>
              <a:t>Näiden paikkojen hyvä saavutettavuus ja ylläpito ovat tärkeät koko kunnan ja myös lähikuntien liikuntaverkoston kannalta.</a:t>
            </a:r>
          </a:p>
          <a:p>
            <a:pPr lvl="1"/>
            <a:endParaRPr lang="fi-FI" sz="1400" dirty="0"/>
          </a:p>
          <a:p>
            <a:endParaRPr lang="fi-FI" sz="1400" dirty="0"/>
          </a:p>
        </p:txBody>
      </p:sp>
      <p:pic>
        <p:nvPicPr>
          <p:cNvPr id="2" name="Picture 1" descr="Porvoon kilpatason liikuntapaikat kartalla.">
            <a:extLst>
              <a:ext uri="{FF2B5EF4-FFF2-40B4-BE49-F238E27FC236}">
                <a16:creationId xmlns:a16="http://schemas.microsoft.com/office/drawing/2014/main" id="{412BBB06-B5FC-96C5-0FAD-4D1FC22626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5" y="653296"/>
            <a:ext cx="7850312" cy="5551404"/>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19</a:t>
            </a:fld>
            <a:endParaRPr lang="fi-FI"/>
          </a:p>
        </p:txBody>
      </p:sp>
    </p:spTree>
    <p:extLst>
      <p:ext uri="{BB962C8B-B14F-4D97-AF65-F5344CB8AC3E}">
        <p14:creationId xmlns:p14="http://schemas.microsoft.com/office/powerpoint/2010/main" val="219439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C5A2-0F25-DE4C-A181-D8A4C75206C8}"/>
              </a:ext>
            </a:extLst>
          </p:cNvPr>
          <p:cNvSpPr>
            <a:spLocks noGrp="1"/>
          </p:cNvSpPr>
          <p:nvPr>
            <p:ph type="title"/>
          </p:nvPr>
        </p:nvSpPr>
        <p:spPr/>
        <p:txBody>
          <a:bodyPr/>
          <a:lstStyle/>
          <a:p>
            <a:r>
              <a:rPr lang="fi-FI" dirty="0"/>
              <a:t>Raportin sisältö</a:t>
            </a:r>
          </a:p>
        </p:txBody>
      </p:sp>
      <p:sp>
        <p:nvSpPr>
          <p:cNvPr id="3" name="Content Placeholder 2">
            <a:extLst>
              <a:ext uri="{FF2B5EF4-FFF2-40B4-BE49-F238E27FC236}">
                <a16:creationId xmlns:a16="http://schemas.microsoft.com/office/drawing/2014/main" id="{5A4CA99A-38FE-D648-903E-D24B187AEDF4}"/>
              </a:ext>
            </a:extLst>
          </p:cNvPr>
          <p:cNvSpPr>
            <a:spLocks noGrp="1"/>
          </p:cNvSpPr>
          <p:nvPr>
            <p:ph idx="1"/>
          </p:nvPr>
        </p:nvSpPr>
        <p:spPr>
          <a:xfrm>
            <a:off x="4873286" y="1245540"/>
            <a:ext cx="6340355" cy="4481848"/>
          </a:xfrm>
        </p:spPr>
        <p:txBody>
          <a:bodyPr>
            <a:normAutofit lnSpcReduction="10000"/>
          </a:bodyPr>
          <a:lstStyle/>
          <a:p>
            <a:pPr>
              <a:spcBef>
                <a:spcPts val="1200"/>
              </a:spcBef>
            </a:pPr>
            <a:r>
              <a:rPr lang="fi-FI" dirty="0"/>
              <a:t>Johdanto</a:t>
            </a:r>
          </a:p>
          <a:p>
            <a:pPr lvl="1">
              <a:spcBef>
                <a:spcPts val="1200"/>
              </a:spcBef>
            </a:pPr>
            <a:r>
              <a:rPr lang="fi-FI" dirty="0"/>
              <a:t>Työn tavoitteet</a:t>
            </a:r>
          </a:p>
          <a:p>
            <a:pPr lvl="1">
              <a:spcBef>
                <a:spcPts val="1200"/>
              </a:spcBef>
            </a:pPr>
            <a:r>
              <a:rPr lang="fi-FI" dirty="0"/>
              <a:t>Työvaiheet</a:t>
            </a:r>
          </a:p>
          <a:p>
            <a:pPr lvl="1">
              <a:spcBef>
                <a:spcPts val="1200"/>
              </a:spcBef>
            </a:pPr>
            <a:r>
              <a:rPr lang="fi-FI" dirty="0"/>
              <a:t>Menetelmät</a:t>
            </a:r>
          </a:p>
          <a:p>
            <a:pPr>
              <a:spcBef>
                <a:spcPts val="1200"/>
              </a:spcBef>
            </a:pPr>
            <a:r>
              <a:rPr lang="fi-FI" dirty="0"/>
              <a:t>Nykytila-analyysi</a:t>
            </a:r>
          </a:p>
          <a:p>
            <a:pPr lvl="1">
              <a:spcBef>
                <a:spcPts val="1200"/>
              </a:spcBef>
            </a:pPr>
            <a:r>
              <a:rPr lang="fi-FI" dirty="0"/>
              <a:t>Lähtökohtia analyysille</a:t>
            </a:r>
          </a:p>
          <a:p>
            <a:pPr lvl="1">
              <a:spcBef>
                <a:spcPts val="1200"/>
              </a:spcBef>
            </a:pPr>
            <a:r>
              <a:rPr lang="fi-FI" dirty="0"/>
              <a:t>Porvoon liikuntapaikat käyttäjäryhmittäin</a:t>
            </a:r>
          </a:p>
          <a:p>
            <a:pPr lvl="1">
              <a:spcBef>
                <a:spcPts val="1200"/>
              </a:spcBef>
            </a:pPr>
            <a:r>
              <a:rPr lang="fi-FI" dirty="0"/>
              <a:t>Soveltuvuus eri käyttäjäryhmille</a:t>
            </a:r>
          </a:p>
          <a:p>
            <a:pPr lvl="1">
              <a:spcBef>
                <a:spcPts val="1200"/>
              </a:spcBef>
            </a:pPr>
            <a:r>
              <a:rPr lang="fi-FI" dirty="0"/>
              <a:t>Liikuntapaikkojen saavutettavuus</a:t>
            </a:r>
          </a:p>
          <a:p>
            <a:pPr lvl="1">
              <a:spcBef>
                <a:spcPts val="1200"/>
              </a:spcBef>
            </a:pPr>
            <a:r>
              <a:rPr lang="fi-FI" dirty="0"/>
              <a:t>Kyläalueiden tarkastelu</a:t>
            </a:r>
          </a:p>
          <a:p>
            <a:pPr>
              <a:spcBef>
                <a:spcPts val="1200"/>
              </a:spcBef>
            </a:pPr>
            <a:r>
              <a:rPr lang="fi-FI" dirty="0"/>
              <a:t>Liikuntapaikkojen luokittelu</a:t>
            </a:r>
          </a:p>
          <a:p>
            <a:pPr>
              <a:spcBef>
                <a:spcPts val="1200"/>
              </a:spcBef>
            </a:pPr>
            <a:r>
              <a:rPr lang="fi-FI" dirty="0"/>
              <a:t>Johtopäätökset ja suositukset</a:t>
            </a:r>
          </a:p>
        </p:txBody>
      </p:sp>
      <p:sp>
        <p:nvSpPr>
          <p:cNvPr id="4" name="TextBox 3">
            <a:extLst>
              <a:ext uri="{FF2B5EF4-FFF2-40B4-BE49-F238E27FC236}">
                <a16:creationId xmlns:a16="http://schemas.microsoft.com/office/drawing/2014/main" id="{1AB0EB00-CA41-75AE-4E85-AD5A900510FA}"/>
              </a:ext>
            </a:extLst>
          </p:cNvPr>
          <p:cNvSpPr txBox="1"/>
          <p:nvPr/>
        </p:nvSpPr>
        <p:spPr>
          <a:xfrm>
            <a:off x="842682" y="4465504"/>
            <a:ext cx="3090041" cy="1261884"/>
          </a:xfrm>
          <a:prstGeom prst="rect">
            <a:avLst/>
          </a:prstGeom>
          <a:noFill/>
        </p:spPr>
        <p:txBody>
          <a:bodyPr wrap="square" lIns="0" tIns="0" rIns="0" bIns="0" rtlCol="0">
            <a:spAutoFit/>
          </a:bodyPr>
          <a:lstStyle/>
          <a:p>
            <a:pPr algn="l"/>
            <a:r>
              <a:rPr lang="fi-FI" dirty="0">
                <a:solidFill>
                  <a:schemeClr val="tx2"/>
                </a:solidFill>
              </a:rPr>
              <a:t>Liitteet</a:t>
            </a:r>
          </a:p>
          <a:p>
            <a:pPr algn="l"/>
            <a:r>
              <a:rPr lang="fi-FI" sz="1600" dirty="0"/>
              <a:t>Kaupunkilaiskyselyn yhteenveto</a:t>
            </a:r>
          </a:p>
          <a:p>
            <a:pPr algn="l"/>
            <a:r>
              <a:rPr lang="fi-FI" sz="1600" dirty="0"/>
              <a:t>Seurakyselyn yhteenveto</a:t>
            </a:r>
          </a:p>
          <a:p>
            <a:pPr algn="l"/>
            <a:r>
              <a:rPr lang="fi-FI" sz="1600" dirty="0"/>
              <a:t>Oppilaitoskyselyn yhteenveto</a:t>
            </a:r>
          </a:p>
          <a:p>
            <a:pPr algn="l"/>
            <a:r>
              <a:rPr lang="fi-FI" sz="1600" dirty="0"/>
              <a:t>Liikuntapaikkojen luokittelu Excel</a:t>
            </a:r>
          </a:p>
        </p:txBody>
      </p:sp>
      <p:sp>
        <p:nvSpPr>
          <p:cNvPr id="6" name="Slide Number Placeholder 5">
            <a:extLst>
              <a:ext uri="{FF2B5EF4-FFF2-40B4-BE49-F238E27FC236}">
                <a16:creationId xmlns:a16="http://schemas.microsoft.com/office/drawing/2014/main" id="{A66C6196-E21F-784E-A0C9-CCDB55C49E4B}"/>
              </a:ext>
              <a:ext uri="{C183D7F6-B498-43B3-948B-1728B52AA6E4}">
                <adec:decorative xmlns:adec="http://schemas.microsoft.com/office/drawing/2017/decorative" val="1"/>
              </a:ext>
            </a:extLst>
          </p:cNvPr>
          <p:cNvSpPr>
            <a:spLocks noGrp="1"/>
          </p:cNvSpPr>
          <p:nvPr>
            <p:ph type="sldNum" sz="quarter" idx="12"/>
          </p:nvPr>
        </p:nvSpPr>
        <p:spPr/>
        <p:txBody>
          <a:bodyPr/>
          <a:lstStyle/>
          <a:p>
            <a:fld id="{31160B98-140E-4345-B1A3-2A7247C42973}" type="slidenum">
              <a:rPr lang="fi-FI" smtClean="0"/>
              <a:pPr/>
              <a:t>2</a:t>
            </a:fld>
            <a:endParaRPr lang="fi-FI"/>
          </a:p>
        </p:txBody>
      </p:sp>
    </p:spTree>
    <p:extLst>
      <p:ext uri="{BB962C8B-B14F-4D97-AF65-F5344CB8AC3E}">
        <p14:creationId xmlns:p14="http://schemas.microsoft.com/office/powerpoint/2010/main" val="463140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795BC-66E4-5803-0B5B-27BD135A947D}"/>
              </a:ext>
            </a:extLst>
          </p:cNvPr>
          <p:cNvSpPr>
            <a:spLocks noGrp="1"/>
          </p:cNvSpPr>
          <p:nvPr>
            <p:ph type="title"/>
          </p:nvPr>
        </p:nvSpPr>
        <p:spPr>
          <a:xfrm>
            <a:off x="454754" y="942502"/>
            <a:ext cx="3673510" cy="1138870"/>
          </a:xfrm>
        </p:spPr>
        <p:txBody>
          <a:bodyPr/>
          <a:lstStyle/>
          <a:p>
            <a:r>
              <a:rPr lang="fi-FI" dirty="0"/>
              <a:t>Omatoiminen liikunta</a:t>
            </a:r>
          </a:p>
        </p:txBody>
      </p:sp>
      <p:sp>
        <p:nvSpPr>
          <p:cNvPr id="3" name="Content Placeholder 2">
            <a:extLst>
              <a:ext uri="{FF2B5EF4-FFF2-40B4-BE49-F238E27FC236}">
                <a16:creationId xmlns:a16="http://schemas.microsoft.com/office/drawing/2014/main" id="{D9B914B2-AE63-5810-A86C-6F0D4CB588C2}"/>
              </a:ext>
            </a:extLst>
          </p:cNvPr>
          <p:cNvSpPr>
            <a:spLocks noGrp="1"/>
          </p:cNvSpPr>
          <p:nvPr>
            <p:ph idx="1"/>
          </p:nvPr>
        </p:nvSpPr>
        <p:spPr>
          <a:xfrm>
            <a:off x="454755" y="2405914"/>
            <a:ext cx="3392032" cy="3636000"/>
          </a:xfrm>
        </p:spPr>
        <p:txBody>
          <a:bodyPr>
            <a:normAutofit/>
          </a:bodyPr>
          <a:lstStyle/>
          <a:p>
            <a:r>
              <a:rPr lang="fi-FI" sz="1400" dirty="0"/>
              <a:t>Tarkastelu liikuntapaikoista, joihin on vapaa pääsy, eivätkä lajit vaadi ohjaajaa.</a:t>
            </a:r>
          </a:p>
          <a:p>
            <a:r>
              <a:rPr lang="fi-FI" sz="1400" dirty="0"/>
              <a:t>Keskiössä on ulkona tapahtuva avoin liikuta: kentät, nurmet, radat, lähiliikuntapaikat- ja kuntokohteet, pyöräily, uimarannat sekä muut ulkoilukohteet. Näitä kohteita on 122 kpl.</a:t>
            </a:r>
          </a:p>
          <a:p>
            <a:r>
              <a:rPr lang="fi-FI" sz="1400" dirty="0"/>
              <a:t>Omatoiminen liikunta tapahtuu usein myös asuinalueiden läheisillä kävelyteillä, lähipuistoissa, metsäpoluilla sekä virkistysalueilla.</a:t>
            </a:r>
          </a:p>
          <a:p>
            <a:endParaRPr lang="fi-FI" sz="1400" dirty="0"/>
          </a:p>
          <a:p>
            <a:endParaRPr lang="fi-FI" sz="1400" dirty="0"/>
          </a:p>
          <a:p>
            <a:endParaRPr lang="fi-FI" sz="1400" dirty="0"/>
          </a:p>
        </p:txBody>
      </p:sp>
      <p:sp>
        <p:nvSpPr>
          <p:cNvPr id="5" name="Slide Number Placeholder 4">
            <a:extLst>
              <a:ext uri="{FF2B5EF4-FFF2-40B4-BE49-F238E27FC236}">
                <a16:creationId xmlns:a16="http://schemas.microsoft.com/office/drawing/2014/main" id="{E7F7F2FA-2DB2-0E2A-DF00-67BC2E6EAFD3}"/>
              </a:ext>
            </a:extLst>
          </p:cNvPr>
          <p:cNvSpPr>
            <a:spLocks noGrp="1"/>
          </p:cNvSpPr>
          <p:nvPr>
            <p:ph type="sldNum" sz="quarter" idx="12"/>
          </p:nvPr>
        </p:nvSpPr>
        <p:spPr/>
        <p:txBody>
          <a:bodyPr/>
          <a:lstStyle/>
          <a:p>
            <a:fld id="{31160B98-140E-4345-B1A3-2A7247C42973}" type="slidenum">
              <a:rPr lang="fi-FI" smtClean="0"/>
              <a:t>20</a:t>
            </a:fld>
            <a:endParaRPr lang="fi-FI" dirty="0"/>
          </a:p>
        </p:txBody>
      </p:sp>
      <p:pic>
        <p:nvPicPr>
          <p:cNvPr id="7" name="Picture 6" descr="Omatoimisen liikunnan paikat suhteessa kaupungin yhdyskuntarakenteeseen.">
            <a:extLst>
              <a:ext uri="{FF2B5EF4-FFF2-40B4-BE49-F238E27FC236}">
                <a16:creationId xmlns:a16="http://schemas.microsoft.com/office/drawing/2014/main" id="{DBC9B338-2FA1-DE47-72E5-622D28AD5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365" y="646546"/>
            <a:ext cx="7860635" cy="5560290"/>
          </a:xfrm>
          <a:prstGeom prst="rect">
            <a:avLst/>
          </a:prstGeom>
        </p:spPr>
      </p:pic>
    </p:spTree>
    <p:extLst>
      <p:ext uri="{BB962C8B-B14F-4D97-AF65-F5344CB8AC3E}">
        <p14:creationId xmlns:p14="http://schemas.microsoft.com/office/powerpoint/2010/main" val="3462711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8A8FA5-087D-DA34-6DDE-8A24717507D7}"/>
              </a:ext>
            </a:extLst>
          </p:cNvPr>
          <p:cNvSpPr>
            <a:spLocks noGrp="1"/>
          </p:cNvSpPr>
          <p:nvPr>
            <p:ph type="title"/>
          </p:nvPr>
        </p:nvSpPr>
        <p:spPr>
          <a:xfrm>
            <a:off x="367645" y="881381"/>
            <a:ext cx="3420709" cy="630518"/>
          </a:xfrm>
        </p:spPr>
        <p:txBody>
          <a:bodyPr>
            <a:normAutofit fontScale="90000"/>
          </a:bodyPr>
          <a:lstStyle/>
          <a:p>
            <a:r>
              <a:rPr lang="fi-FI" dirty="0"/>
              <a:t>Retkeilyn liikuntapaikat</a:t>
            </a:r>
          </a:p>
        </p:txBody>
      </p:sp>
      <p:sp>
        <p:nvSpPr>
          <p:cNvPr id="10" name="Content Placeholder 4">
            <a:extLst>
              <a:ext uri="{FF2B5EF4-FFF2-40B4-BE49-F238E27FC236}">
                <a16:creationId xmlns:a16="http://schemas.microsoft.com/office/drawing/2014/main" id="{35D7F730-A79D-BA93-C855-E50A9657924A}"/>
              </a:ext>
            </a:extLst>
          </p:cNvPr>
          <p:cNvSpPr>
            <a:spLocks noGrp="1"/>
          </p:cNvSpPr>
          <p:nvPr>
            <p:ph sz="half" idx="1"/>
          </p:nvPr>
        </p:nvSpPr>
        <p:spPr>
          <a:xfrm>
            <a:off x="367645" y="2045970"/>
            <a:ext cx="3832880" cy="4158732"/>
          </a:xfrm>
        </p:spPr>
        <p:txBody>
          <a:bodyPr>
            <a:normAutofit/>
          </a:bodyPr>
          <a:lstStyle/>
          <a:p>
            <a:r>
              <a:rPr lang="fi-FI" sz="1400" dirty="0"/>
              <a:t>Porvoossa sijaitsee useita monipuolisia retkeilyn ja virkistäytymisen liikuntapaikkoja, reittejä ja ulkoilualueita.</a:t>
            </a:r>
          </a:p>
          <a:p>
            <a:r>
              <a:rPr lang="fi-FI" sz="1400" dirty="0"/>
              <a:t>Näihin lukeutuvat mm. </a:t>
            </a:r>
          </a:p>
          <a:p>
            <a:pPr lvl="1"/>
            <a:r>
              <a:rPr lang="fi-FI" sz="1400" dirty="0"/>
              <a:t>Luontotorni, laavut, kodat ja kammet, ruoanlaittopaikat sekä muut retkeilykohteet,</a:t>
            </a:r>
          </a:p>
          <a:p>
            <a:pPr lvl="1"/>
            <a:r>
              <a:rPr lang="fi-FI" sz="1400" dirty="0"/>
              <a:t>Veneilyn palvelupaikat, saariston rantautumispaikat ja kalastusalueet,</a:t>
            </a:r>
          </a:p>
          <a:p>
            <a:pPr lvl="1"/>
            <a:r>
              <a:rPr lang="fi-FI" sz="1400" dirty="0"/>
              <a:t>Ulkoilureittejä on erimittaisia ja erityyppisiä. Porvoossa on mm. erillisiä luontopolkuja, kuntorata sekä pyöräilyreittejä,</a:t>
            </a:r>
          </a:p>
          <a:p>
            <a:pPr lvl="1"/>
            <a:r>
              <a:rPr lang="fi-FI" sz="1400" dirty="0"/>
              <a:t>Mustijoella kulkee melontareitti,</a:t>
            </a:r>
          </a:p>
          <a:p>
            <a:pPr lvl="1"/>
            <a:r>
              <a:rPr lang="fi-FI" sz="1400" dirty="0"/>
              <a:t>Talvisin useita reittejä muutetaan laduiksi.</a:t>
            </a:r>
          </a:p>
          <a:p>
            <a:pPr marL="627063" lvl="1" indent="0">
              <a:buNone/>
            </a:pPr>
            <a:endParaRPr lang="fi-FI" sz="1400" dirty="0"/>
          </a:p>
          <a:p>
            <a:pPr marL="627063" lvl="1" indent="0">
              <a:buNone/>
            </a:pPr>
            <a:endParaRPr lang="fi-FI" sz="1400" dirty="0"/>
          </a:p>
        </p:txBody>
      </p:sp>
      <p:pic>
        <p:nvPicPr>
          <p:cNvPr id="7" name="Picture 6" descr="Retkeilyn kohteet, reitit ja alueet kartalla.">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2805" y="654088"/>
            <a:ext cx="7848074" cy="5549822"/>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21</a:t>
            </a:fld>
            <a:endParaRPr lang="fi-FI"/>
          </a:p>
        </p:txBody>
      </p:sp>
    </p:spTree>
    <p:extLst>
      <p:ext uri="{BB962C8B-B14F-4D97-AF65-F5344CB8AC3E}">
        <p14:creationId xmlns:p14="http://schemas.microsoft.com/office/powerpoint/2010/main" val="1566121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8A8FA5-087D-DA34-6DDE-8A24717507D7}"/>
              </a:ext>
            </a:extLst>
          </p:cNvPr>
          <p:cNvSpPr>
            <a:spLocks noGrp="1"/>
          </p:cNvSpPr>
          <p:nvPr>
            <p:ph type="title"/>
          </p:nvPr>
        </p:nvSpPr>
        <p:spPr>
          <a:xfrm>
            <a:off x="367645" y="881381"/>
            <a:ext cx="3420709" cy="630518"/>
          </a:xfrm>
        </p:spPr>
        <p:txBody>
          <a:bodyPr>
            <a:normAutofit fontScale="90000"/>
          </a:bodyPr>
          <a:lstStyle/>
          <a:p>
            <a:r>
              <a:rPr lang="fi-FI" dirty="0"/>
              <a:t>Talviurheilupaikat</a:t>
            </a:r>
          </a:p>
        </p:txBody>
      </p:sp>
      <p:sp>
        <p:nvSpPr>
          <p:cNvPr id="10" name="Content Placeholder 4">
            <a:extLst>
              <a:ext uri="{FF2B5EF4-FFF2-40B4-BE49-F238E27FC236}">
                <a16:creationId xmlns:a16="http://schemas.microsoft.com/office/drawing/2014/main" id="{35D7F730-A79D-BA93-C855-E50A9657924A}"/>
              </a:ext>
            </a:extLst>
          </p:cNvPr>
          <p:cNvSpPr>
            <a:spLocks noGrp="1"/>
          </p:cNvSpPr>
          <p:nvPr>
            <p:ph sz="half" idx="1"/>
          </p:nvPr>
        </p:nvSpPr>
        <p:spPr>
          <a:xfrm>
            <a:off x="367645" y="1715663"/>
            <a:ext cx="3832880" cy="4158732"/>
          </a:xfrm>
        </p:spPr>
        <p:txBody>
          <a:bodyPr>
            <a:noAutofit/>
          </a:bodyPr>
          <a:lstStyle/>
          <a:p>
            <a:r>
              <a:rPr lang="fi-FI" sz="1400" dirty="0"/>
              <a:t>Porvoossa on myös useita talviurheiluun keskittyviä liikuntapaikkoja.</a:t>
            </a:r>
          </a:p>
          <a:p>
            <a:r>
              <a:rPr lang="fi-FI" sz="1400" dirty="0"/>
              <a:t>Näitä ovat mm.</a:t>
            </a:r>
          </a:p>
          <a:p>
            <a:pPr lvl="1"/>
            <a:r>
              <a:rPr lang="fi-FI" sz="1400" dirty="0"/>
              <a:t>Kaupungin monet kentät, jotka muuntuvat luistelukentiksi talvisin (19 kpl),</a:t>
            </a:r>
          </a:p>
          <a:p>
            <a:pPr lvl="1"/>
            <a:r>
              <a:rPr lang="fi-FI" sz="1400" dirty="0"/>
              <a:t>Kaukalot pelejä varten (3 kpl)</a:t>
            </a:r>
          </a:p>
          <a:p>
            <a:pPr lvl="1"/>
            <a:r>
              <a:rPr lang="fi-FI" sz="1400" dirty="0"/>
              <a:t>Jäähallit (2 kpl),</a:t>
            </a:r>
          </a:p>
          <a:p>
            <a:pPr lvl="1"/>
            <a:r>
              <a:rPr lang="fi-FI" sz="1400" dirty="0"/>
              <a:t>Retkeilykohteet (37 kpl) ja -alueet myös talvisin,</a:t>
            </a:r>
          </a:p>
          <a:p>
            <a:pPr lvl="1"/>
            <a:r>
              <a:rPr lang="fi-FI" sz="1400" dirty="0"/>
              <a:t>Hiihtomaja, ladut ja laskettelu.</a:t>
            </a:r>
          </a:p>
          <a:p>
            <a:r>
              <a:rPr lang="fi-FI" sz="1400" dirty="0"/>
              <a:t>Kaupunki muuntaa koulujen hiekkakentät talvisin luistelukentiksi. </a:t>
            </a:r>
          </a:p>
          <a:p>
            <a:r>
              <a:rPr lang="fi-FI" sz="1400" dirty="0"/>
              <a:t>Kaupungin ylläpitämät laavut ovat käytettävissä ympärivuotisesti ja ylläpidettyjen talvireittien varsilla sijaitsee levähdyspaikkoja grillikatoksineen. 	</a:t>
            </a:r>
          </a:p>
          <a:p>
            <a:pPr marL="627063" lvl="1" indent="0">
              <a:buNone/>
            </a:pPr>
            <a:endParaRPr lang="fi-FI" sz="1400" dirty="0"/>
          </a:p>
        </p:txBody>
      </p:sp>
      <p:pic>
        <p:nvPicPr>
          <p:cNvPr id="2" name="Picture 1" descr="Talviurheilun liikuntakohteet ja ladut kartalla.">
            <a:extLst>
              <a:ext uri="{FF2B5EF4-FFF2-40B4-BE49-F238E27FC236}">
                <a16:creationId xmlns:a16="http://schemas.microsoft.com/office/drawing/2014/main" id="{6934128F-EF76-2CE7-9A1F-B597EEB53B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5" y="653296"/>
            <a:ext cx="7850313" cy="5551405"/>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22</a:t>
            </a:fld>
            <a:endParaRPr lang="fi-FI"/>
          </a:p>
        </p:txBody>
      </p:sp>
    </p:spTree>
    <p:extLst>
      <p:ext uri="{BB962C8B-B14F-4D97-AF65-F5344CB8AC3E}">
        <p14:creationId xmlns:p14="http://schemas.microsoft.com/office/powerpoint/2010/main" val="1968254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F11F0-D2F4-6743-93F2-71C0BF2B0DEC}"/>
              </a:ext>
            </a:extLst>
          </p:cNvPr>
          <p:cNvSpPr>
            <a:spLocks noGrp="1"/>
          </p:cNvSpPr>
          <p:nvPr>
            <p:ph type="ctrTitle"/>
          </p:nvPr>
        </p:nvSpPr>
        <p:spPr>
          <a:xfrm>
            <a:off x="1524000" y="1427163"/>
            <a:ext cx="9144000" cy="2364550"/>
          </a:xfrm>
        </p:spPr>
        <p:txBody>
          <a:bodyPr anchor="b">
            <a:normAutofit/>
          </a:bodyPr>
          <a:lstStyle/>
          <a:p>
            <a:r>
              <a:rPr lang="fi-FI" dirty="0"/>
              <a:t>Nykytila-analyysi</a:t>
            </a:r>
          </a:p>
        </p:txBody>
      </p:sp>
      <p:sp>
        <p:nvSpPr>
          <p:cNvPr id="3" name="Subtitle 2">
            <a:extLst>
              <a:ext uri="{FF2B5EF4-FFF2-40B4-BE49-F238E27FC236}">
                <a16:creationId xmlns:a16="http://schemas.microsoft.com/office/drawing/2014/main" id="{2BFCDE1A-66A5-D096-C835-E7644B5DD90B}"/>
              </a:ext>
            </a:extLst>
          </p:cNvPr>
          <p:cNvSpPr>
            <a:spLocks noGrp="1"/>
          </p:cNvSpPr>
          <p:nvPr>
            <p:ph type="subTitle" idx="1"/>
          </p:nvPr>
        </p:nvSpPr>
        <p:spPr>
          <a:xfrm>
            <a:off x="1524000" y="3970002"/>
            <a:ext cx="9144000" cy="1146403"/>
          </a:xfrm>
        </p:spPr>
        <p:txBody>
          <a:bodyPr>
            <a:normAutofit/>
          </a:bodyPr>
          <a:lstStyle/>
          <a:p>
            <a:r>
              <a:rPr lang="fi-FI" dirty="0"/>
              <a:t>Soveltuvuus eri käyttäjäryhmille</a:t>
            </a:r>
          </a:p>
        </p:txBody>
      </p:sp>
      <p:sp>
        <p:nvSpPr>
          <p:cNvPr id="6" name="Slide Number Placeholder 5">
            <a:extLst>
              <a:ext uri="{FF2B5EF4-FFF2-40B4-BE49-F238E27FC236}">
                <a16:creationId xmlns:a16="http://schemas.microsoft.com/office/drawing/2014/main" id="{3C3FD4F2-CDD5-C948-ACC2-A4B2B0623B40}"/>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23</a:t>
            </a:fld>
            <a:endParaRPr lang="fi-FI"/>
          </a:p>
        </p:txBody>
      </p:sp>
    </p:spTree>
    <p:extLst>
      <p:ext uri="{BB962C8B-B14F-4D97-AF65-F5344CB8AC3E}">
        <p14:creationId xmlns:p14="http://schemas.microsoft.com/office/powerpoint/2010/main" val="3796252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480E036-9FC4-9D1A-5579-F2D5967D7709}"/>
              </a:ext>
            </a:extLst>
          </p:cNvPr>
          <p:cNvSpPr>
            <a:spLocks noGrp="1"/>
          </p:cNvSpPr>
          <p:nvPr>
            <p:ph type="title"/>
          </p:nvPr>
        </p:nvSpPr>
        <p:spPr>
          <a:xfrm>
            <a:off x="367645" y="881381"/>
            <a:ext cx="3420709" cy="630518"/>
          </a:xfrm>
        </p:spPr>
        <p:txBody>
          <a:bodyPr>
            <a:normAutofit fontScale="90000"/>
          </a:bodyPr>
          <a:lstStyle/>
          <a:p>
            <a:r>
              <a:rPr lang="fi-FI" dirty="0"/>
              <a:t>Koulujen liikuntapaikat</a:t>
            </a:r>
          </a:p>
        </p:txBody>
      </p:sp>
      <p:sp>
        <p:nvSpPr>
          <p:cNvPr id="10" name="Content Placeholder 4">
            <a:extLst>
              <a:ext uri="{FF2B5EF4-FFF2-40B4-BE49-F238E27FC236}">
                <a16:creationId xmlns:a16="http://schemas.microsoft.com/office/drawing/2014/main" id="{35D7F730-A79D-BA93-C855-E50A9657924A}"/>
              </a:ext>
            </a:extLst>
          </p:cNvPr>
          <p:cNvSpPr>
            <a:spLocks noGrp="1"/>
          </p:cNvSpPr>
          <p:nvPr>
            <p:ph sz="half" idx="1"/>
          </p:nvPr>
        </p:nvSpPr>
        <p:spPr>
          <a:xfrm>
            <a:off x="206298" y="1986356"/>
            <a:ext cx="4053468" cy="4553127"/>
          </a:xfrm>
        </p:spPr>
        <p:txBody>
          <a:bodyPr>
            <a:noAutofit/>
          </a:bodyPr>
          <a:lstStyle/>
          <a:p>
            <a:r>
              <a:rPr lang="fi-FI" sz="1200" dirty="0"/>
              <a:t>Porvoossa on vuoden 2022 lopussa ollut 26 koulua. </a:t>
            </a:r>
          </a:p>
          <a:p>
            <a:r>
              <a:rPr lang="fi-FI" sz="1200" dirty="0"/>
              <a:t>Eri ikäisten ja kielisten koulut sijaitsevat usein pareittain tai ryhmissä. Lähekkäin sijoitetut koulut käyttävät samoja lähiliikuntapaikkoja.</a:t>
            </a:r>
          </a:p>
          <a:p>
            <a:r>
              <a:rPr lang="fi-FI" sz="1200" dirty="0"/>
              <a:t>Koulujen liikuntapaikkojen pääasiallisia käyttäjiä ovat koululuokat. Kartassa on kuvattu kouluikäisten 7–17-vuotiaiden lasten ja nuorten määrä suhteessa koulujen sijaintiin.</a:t>
            </a:r>
          </a:p>
          <a:p>
            <a:r>
              <a:rPr lang="fi-FI" sz="1200" dirty="0"/>
              <a:t>Vuoden 2021 lopussa Porvoossa oli 6 629 7–17-vuotiasta nuorta. Näistä 4 452 kpl eli 67,2 % asuu 1 km säteellä jostakin koulun liikuntapaikasta.</a:t>
            </a:r>
          </a:p>
          <a:p>
            <a:r>
              <a:rPr lang="fi-FI" sz="1200" dirty="0"/>
              <a:t>Tämä tarkoittaa sitä, että hieman yli 2/3 nuoresta asuu kävelymatkan päässä jostakin koulun liikuntapaikasta.</a:t>
            </a:r>
          </a:p>
          <a:p>
            <a:r>
              <a:rPr lang="fi-FI" sz="1200" dirty="0"/>
              <a:t>Tarkastellut koulujen liikuntapaikat sijaitsevat pääosin 600 metrin sisällä jostakin koulusta, ja niihin on lyhyt matka kesken koulupäivän.</a:t>
            </a:r>
          </a:p>
          <a:p>
            <a:r>
              <a:rPr lang="fi-FI" sz="1200" dirty="0"/>
              <a:t>Eriarvoisessa asemassa on kyläkoulujen sijainti Porvoon uimahalliin, jäähalleihin sekä Porvoon urheiluhallin kamppailulajien saleihin nähden. Koulujen yhteydestä usein löytyy erillinen koulun oma hiekka/luistelukenttä, jota voi käyttää talvisin luisteluun.</a:t>
            </a:r>
          </a:p>
          <a:p>
            <a:endParaRPr lang="fi-FI" sz="1200" dirty="0"/>
          </a:p>
          <a:p>
            <a:endParaRPr lang="fi-FI" sz="1200" dirty="0"/>
          </a:p>
          <a:p>
            <a:pPr marL="627063" lvl="1" indent="0">
              <a:buNone/>
            </a:pPr>
            <a:endParaRPr lang="fi-FI" sz="1200" dirty="0"/>
          </a:p>
        </p:txBody>
      </p:sp>
      <p:pic>
        <p:nvPicPr>
          <p:cNvPr id="7" name="Picture 6" descr="Väestökartta 7-17-vuotiaiden sijoittumisesta suhteessa koulujen liikuntapaikkoihin.">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5" y="653296"/>
            <a:ext cx="7850314" cy="5551406"/>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24</a:t>
            </a:fld>
            <a:endParaRPr lang="fi-FI"/>
          </a:p>
        </p:txBody>
      </p:sp>
    </p:spTree>
    <p:extLst>
      <p:ext uri="{BB962C8B-B14F-4D97-AF65-F5344CB8AC3E}">
        <p14:creationId xmlns:p14="http://schemas.microsoft.com/office/powerpoint/2010/main" val="1300516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D96492-3932-1623-4097-8E4D1E49166E}"/>
              </a:ext>
            </a:extLst>
          </p:cNvPr>
          <p:cNvSpPr txBox="1">
            <a:spLocks noGrp="1"/>
          </p:cNvSpPr>
          <p:nvPr>
            <p:ph type="title" idx="4294967295"/>
          </p:nvPr>
        </p:nvSpPr>
        <p:spPr>
          <a:xfrm>
            <a:off x="454753" y="942502"/>
            <a:ext cx="4996135" cy="11388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83000"/>
              </a:lnSpc>
              <a:spcBef>
                <a:spcPct val="0"/>
              </a:spcBef>
              <a:buNone/>
              <a:defRPr sz="4000" kern="1200" spc="-40" baseline="0">
                <a:solidFill>
                  <a:schemeClr val="tx2"/>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fi-FI" sz="4000" b="0" i="0" u="none" strike="noStrike" kern="1200" cap="none" spc="-40" normalizeH="0" baseline="0" noProof="0" dirty="0">
                <a:ln>
                  <a:noFill/>
                </a:ln>
                <a:solidFill>
                  <a:schemeClr val="tx2"/>
                </a:solidFill>
                <a:effectLst/>
                <a:uLnTx/>
                <a:uFillTx/>
                <a:latin typeface="+mj-lt"/>
                <a:ea typeface="+mj-ea"/>
                <a:cs typeface="+mj-cs"/>
              </a:rPr>
              <a:t>Koulujen</a:t>
            </a:r>
            <a:br>
              <a:rPr kumimoji="0" lang="fi-FI" sz="4000" b="0" i="0" u="none" strike="noStrike" kern="1200" cap="none" spc="-40" normalizeH="0" baseline="0" noProof="0" dirty="0">
                <a:ln>
                  <a:noFill/>
                </a:ln>
                <a:solidFill>
                  <a:schemeClr val="tx2"/>
                </a:solidFill>
                <a:effectLst/>
                <a:uLnTx/>
                <a:uFillTx/>
                <a:latin typeface="+mj-lt"/>
                <a:ea typeface="+mj-ea"/>
                <a:cs typeface="+mj-cs"/>
              </a:rPr>
            </a:br>
            <a:r>
              <a:rPr kumimoji="0" lang="fi-FI" sz="4000" b="0" i="0" u="none" strike="noStrike" kern="1200" cap="none" spc="-40" normalizeH="0" baseline="0" noProof="0" dirty="0">
                <a:ln>
                  <a:noFill/>
                </a:ln>
                <a:solidFill>
                  <a:schemeClr val="tx2"/>
                </a:solidFill>
                <a:effectLst/>
                <a:uLnTx/>
                <a:uFillTx/>
                <a:latin typeface="+mj-lt"/>
                <a:ea typeface="+mj-ea"/>
                <a:cs typeface="+mj-cs"/>
              </a:rPr>
              <a:t>liikuntapaikat</a:t>
            </a:r>
          </a:p>
        </p:txBody>
      </p:sp>
      <p:sp>
        <p:nvSpPr>
          <p:cNvPr id="2" name="Content Placeholder 4">
            <a:extLst>
              <a:ext uri="{FF2B5EF4-FFF2-40B4-BE49-F238E27FC236}">
                <a16:creationId xmlns:a16="http://schemas.microsoft.com/office/drawing/2014/main" id="{6E07A10D-D93F-9190-C055-66BA5BF9584E}"/>
              </a:ext>
            </a:extLst>
          </p:cNvPr>
          <p:cNvSpPr txBox="1">
            <a:spLocks/>
          </p:cNvSpPr>
          <p:nvPr/>
        </p:nvSpPr>
        <p:spPr>
          <a:xfrm>
            <a:off x="367645" y="2300543"/>
            <a:ext cx="3677993" cy="3825383"/>
          </a:xfrm>
          <a:prstGeom prst="rect">
            <a:avLst/>
          </a:prstGeom>
        </p:spPr>
        <p:txBody>
          <a:bodyPr vert="horz" lIns="0" tIns="0" rIns="0" bIns="0" rtlCol="0">
            <a:normAutofit/>
          </a:bodyPr>
          <a:lstStyle>
            <a:lvl1pPr marL="228600" indent="-228600"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896938" indent="-269875"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400" dirty="0"/>
              <a:t>Kuvassa esitettynä koulujen sijainti kaikkiin lähialueen liikuntapaikkoihin nähden.</a:t>
            </a:r>
          </a:p>
          <a:p>
            <a:r>
              <a:rPr lang="fi-FI" sz="1400" dirty="0"/>
              <a:t>Porvoon keskustassa on valtava määrä liikuntapaikkoja, ja koulujen lähellä on monipuolinen liikuntapaikkaverkosto, johon kuuluvat koulujen omat kentät ja salit ja lisäksi kaupungin virkistysaluereitit.</a:t>
            </a:r>
          </a:p>
          <a:p>
            <a:r>
              <a:rPr lang="fi-FI" sz="1400" dirty="0"/>
              <a:t>Kokonniemen liikuntakeskittymä ja Porvoon urheiluhallin erikoisliikuntapaikat ovat helposti saavutettavissa keskusta-alueen kouluista.</a:t>
            </a:r>
          </a:p>
          <a:p>
            <a:pPr marL="0" indent="0">
              <a:buNone/>
            </a:pPr>
            <a:endParaRPr lang="fi-FI" sz="1400" dirty="0"/>
          </a:p>
          <a:p>
            <a:endParaRPr lang="fi-FI" sz="1400" dirty="0"/>
          </a:p>
          <a:p>
            <a:endParaRPr lang="fi-FI" sz="1400" dirty="0"/>
          </a:p>
          <a:p>
            <a:pPr marL="627063" lvl="1" indent="0">
              <a:buFont typeface="Calibri" panose="020F0502020204030204" pitchFamily="34" charset="0"/>
              <a:buNone/>
            </a:pPr>
            <a:endParaRPr lang="fi-FI" sz="1400" dirty="0"/>
          </a:p>
        </p:txBody>
      </p:sp>
      <p:pic>
        <p:nvPicPr>
          <p:cNvPr id="7" name="Picture 6" descr="Kaikki Porvoon keskustan koulut ja liikuntapaikat kartalla nimien kera.">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6" y="653296"/>
            <a:ext cx="7850311" cy="5551403"/>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25</a:t>
            </a:fld>
            <a:endParaRPr lang="fi-FI"/>
          </a:p>
        </p:txBody>
      </p:sp>
    </p:spTree>
    <p:extLst>
      <p:ext uri="{BB962C8B-B14F-4D97-AF65-F5344CB8AC3E}">
        <p14:creationId xmlns:p14="http://schemas.microsoft.com/office/powerpoint/2010/main" val="3043669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D96492-3932-1623-4097-8E4D1E49166E}"/>
              </a:ext>
            </a:extLst>
          </p:cNvPr>
          <p:cNvSpPr txBox="1">
            <a:spLocks noGrp="1"/>
          </p:cNvSpPr>
          <p:nvPr>
            <p:ph type="title" idx="4294967295"/>
          </p:nvPr>
        </p:nvSpPr>
        <p:spPr>
          <a:xfrm>
            <a:off x="454753" y="942502"/>
            <a:ext cx="4996135" cy="11388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83000"/>
              </a:lnSpc>
              <a:spcBef>
                <a:spcPct val="0"/>
              </a:spcBef>
              <a:buNone/>
              <a:defRPr sz="4000" kern="1200" spc="-40" baseline="0">
                <a:solidFill>
                  <a:schemeClr val="tx2"/>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fi-FI" sz="4000" b="0" i="0" u="none" strike="noStrike" kern="1200" cap="none" spc="-40" normalizeH="0" baseline="0" noProof="0" dirty="0">
                <a:ln>
                  <a:noFill/>
                </a:ln>
                <a:solidFill>
                  <a:schemeClr val="tx2"/>
                </a:solidFill>
                <a:effectLst/>
                <a:uLnTx/>
                <a:uFillTx/>
                <a:latin typeface="+mj-lt"/>
                <a:ea typeface="+mj-ea"/>
                <a:cs typeface="+mj-cs"/>
              </a:rPr>
              <a:t>Koulujen</a:t>
            </a:r>
            <a:br>
              <a:rPr kumimoji="0" lang="fi-FI" sz="4000" b="0" i="0" u="none" strike="noStrike" kern="1200" cap="none" spc="-40" normalizeH="0" baseline="0" noProof="0" dirty="0">
                <a:ln>
                  <a:noFill/>
                </a:ln>
                <a:solidFill>
                  <a:schemeClr val="tx2"/>
                </a:solidFill>
                <a:effectLst/>
                <a:uLnTx/>
                <a:uFillTx/>
                <a:latin typeface="+mj-lt"/>
                <a:ea typeface="+mj-ea"/>
                <a:cs typeface="+mj-cs"/>
              </a:rPr>
            </a:br>
            <a:r>
              <a:rPr kumimoji="0" lang="fi-FI" sz="4000" b="0" i="0" u="none" strike="noStrike" kern="1200" cap="none" spc="-40" normalizeH="0" baseline="0" noProof="0" dirty="0">
                <a:ln>
                  <a:noFill/>
                </a:ln>
                <a:solidFill>
                  <a:schemeClr val="tx2"/>
                </a:solidFill>
                <a:effectLst/>
                <a:uLnTx/>
                <a:uFillTx/>
                <a:latin typeface="+mj-lt"/>
                <a:ea typeface="+mj-ea"/>
                <a:cs typeface="+mj-cs"/>
              </a:rPr>
              <a:t>liikuntapaikat</a:t>
            </a:r>
          </a:p>
        </p:txBody>
      </p:sp>
      <p:sp>
        <p:nvSpPr>
          <p:cNvPr id="2" name="Content Placeholder 4">
            <a:extLst>
              <a:ext uri="{FF2B5EF4-FFF2-40B4-BE49-F238E27FC236}">
                <a16:creationId xmlns:a16="http://schemas.microsoft.com/office/drawing/2014/main" id="{6E07A10D-D93F-9190-C055-66BA5BF9584E}"/>
              </a:ext>
            </a:extLst>
          </p:cNvPr>
          <p:cNvSpPr txBox="1">
            <a:spLocks/>
          </p:cNvSpPr>
          <p:nvPr/>
        </p:nvSpPr>
        <p:spPr>
          <a:xfrm>
            <a:off x="367645" y="2300543"/>
            <a:ext cx="3677993" cy="3825383"/>
          </a:xfrm>
          <a:prstGeom prst="rect">
            <a:avLst/>
          </a:prstGeom>
        </p:spPr>
        <p:txBody>
          <a:bodyPr vert="horz" lIns="0" tIns="0" rIns="0" bIns="0" rtlCol="0">
            <a:normAutofit/>
          </a:bodyPr>
          <a:lstStyle>
            <a:lvl1pPr marL="228600" indent="-228600"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896938" indent="-269875"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400" dirty="0"/>
              <a:t>Kuvissa esitettynä koulujen sijainti kaikkiin lähialueen liikuntapaikkoihin nähden.</a:t>
            </a:r>
          </a:p>
          <a:p>
            <a:r>
              <a:rPr lang="fi-FI" sz="1400" dirty="0"/>
              <a:t>Kaikkien kyläkoulujen lähiympäristöstä löytyy jokin hiekka/pallokenttä.</a:t>
            </a:r>
          </a:p>
          <a:p>
            <a:r>
              <a:rPr lang="fi-FI" sz="1400" dirty="0"/>
              <a:t>Useilla kyläalueilla </a:t>
            </a:r>
            <a:r>
              <a:rPr lang="fi-FI" sz="1400" dirty="0" err="1"/>
              <a:t>Kerkkoossa</a:t>
            </a:r>
            <a:r>
              <a:rPr lang="fi-FI" sz="1400" dirty="0"/>
              <a:t>, Ilolassa, Sannaisissa sekä </a:t>
            </a:r>
            <a:r>
              <a:rPr lang="fi-FI" sz="1400" dirty="0" err="1"/>
              <a:t>Grännäsissa</a:t>
            </a:r>
            <a:r>
              <a:rPr lang="fi-FI" sz="1400" dirty="0"/>
              <a:t> koulun liikuntasalit ovat ainoat lähialueen sisäliikuntapaikat, joita koulut voivat käyttää.</a:t>
            </a:r>
          </a:p>
          <a:p>
            <a:r>
              <a:rPr lang="fi-FI" sz="1400" dirty="0"/>
              <a:t>Kyläalueilla lähialueen liikuntapaikat ovat siksi ulkoilu- ja retkeilypainotteisia: monien koulujen lähietäisyydellä sijaitsee erilaisia ulkoilureittejä sekä retkeilykohteita, kuten ulkoilumaja, uimarantoja sekä luontopolkuja.</a:t>
            </a:r>
          </a:p>
          <a:p>
            <a:pPr marL="0" indent="0">
              <a:buNone/>
            </a:pPr>
            <a:endParaRPr lang="fi-FI" sz="1400" dirty="0"/>
          </a:p>
          <a:p>
            <a:endParaRPr lang="fi-FI" sz="1400" dirty="0"/>
          </a:p>
          <a:p>
            <a:endParaRPr lang="fi-FI" sz="1400" dirty="0"/>
          </a:p>
          <a:p>
            <a:pPr marL="627063" lvl="1" indent="0">
              <a:buFont typeface="Calibri" panose="020F0502020204030204" pitchFamily="34" charset="0"/>
              <a:buNone/>
            </a:pPr>
            <a:endParaRPr lang="fi-FI" sz="1400" dirty="0"/>
          </a:p>
        </p:txBody>
      </p:sp>
      <p:pic>
        <p:nvPicPr>
          <p:cNvPr id="7" name="Picture 6" descr="Porvoon kylien koulut ja niiden lähiliikuntapaikat kartalla kylittäin.">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2246" y="653692"/>
            <a:ext cx="7849190" cy="5550611"/>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26</a:t>
            </a:fld>
            <a:endParaRPr lang="fi-FI"/>
          </a:p>
        </p:txBody>
      </p:sp>
    </p:spTree>
    <p:extLst>
      <p:ext uri="{BB962C8B-B14F-4D97-AF65-F5344CB8AC3E}">
        <p14:creationId xmlns:p14="http://schemas.microsoft.com/office/powerpoint/2010/main" val="444024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8A8FA5-087D-DA34-6DDE-8A24717507D7}"/>
              </a:ext>
            </a:extLst>
          </p:cNvPr>
          <p:cNvSpPr>
            <a:spLocks noGrp="1"/>
          </p:cNvSpPr>
          <p:nvPr>
            <p:ph type="title"/>
          </p:nvPr>
        </p:nvSpPr>
        <p:spPr>
          <a:xfrm>
            <a:off x="367645" y="881381"/>
            <a:ext cx="3420709" cy="630518"/>
          </a:xfrm>
        </p:spPr>
        <p:txBody>
          <a:bodyPr>
            <a:normAutofit fontScale="90000"/>
          </a:bodyPr>
          <a:lstStyle/>
          <a:p>
            <a:r>
              <a:rPr lang="fi-FI" dirty="0"/>
              <a:t>Lapsiperheiden liikuntapaikat</a:t>
            </a:r>
          </a:p>
        </p:txBody>
      </p:sp>
      <p:sp>
        <p:nvSpPr>
          <p:cNvPr id="2" name="Content Placeholder 4">
            <a:extLst>
              <a:ext uri="{FF2B5EF4-FFF2-40B4-BE49-F238E27FC236}">
                <a16:creationId xmlns:a16="http://schemas.microsoft.com/office/drawing/2014/main" id="{6E07A10D-D93F-9190-C055-66BA5BF9584E}"/>
              </a:ext>
            </a:extLst>
          </p:cNvPr>
          <p:cNvSpPr txBox="1">
            <a:spLocks/>
          </p:cNvSpPr>
          <p:nvPr/>
        </p:nvSpPr>
        <p:spPr>
          <a:xfrm>
            <a:off x="367645" y="2300543"/>
            <a:ext cx="3677993" cy="3825383"/>
          </a:xfrm>
          <a:prstGeom prst="rect">
            <a:avLst/>
          </a:prstGeom>
        </p:spPr>
        <p:txBody>
          <a:bodyPr vert="horz" lIns="0" tIns="0" rIns="0" bIns="0" rtlCol="0">
            <a:normAutofit fontScale="85000" lnSpcReduction="10000"/>
          </a:bodyPr>
          <a:lstStyle>
            <a:lvl1pPr marL="228600" indent="-228600"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896938" indent="-269875"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600" dirty="0"/>
              <a:t>Lapsiperheiden käyttämiä liikuntapaikkoja ovat pääasiassa kaupungin leikkipuistot ja muut lähiliikuntapaikat sekä omatoimisen liikunnan paikat, kuten lähipallokentät ja retkeilykohteet.</a:t>
            </a:r>
          </a:p>
          <a:p>
            <a:r>
              <a:rPr lang="fi-FI" sz="1600" dirty="0"/>
              <a:t>Näiden liikuntapaikkojen pääasiallisia käyttäjiä ovat vanhemmat lasten kanssa sekä lapset omatoimisesti. </a:t>
            </a:r>
          </a:p>
          <a:p>
            <a:r>
              <a:rPr lang="fi-FI" sz="1600" dirty="0"/>
              <a:t>Porvoossa oli vuoden 2021 lopussa 4 228 lapsiperhetaloutta, joissa on vähintään yksi 0–17-vuotias jäsen. Näistä 4 078 kpl eli 96,5 % asuu 1 km säteellä jostakin liikuntapaikasta. </a:t>
            </a:r>
          </a:p>
          <a:p>
            <a:r>
              <a:rPr lang="fi-FI" sz="1600" dirty="0"/>
              <a:t>Lähiliikuntapaikkaverkosto kattaa siis melkein koko väestön lapsiperheiden sijainnit. </a:t>
            </a:r>
          </a:p>
          <a:p>
            <a:r>
              <a:rPr lang="fi-FI" sz="1600" dirty="0"/>
              <a:t>Lähiliikuntapaikat ja leikkipuistot ovat tärkeitä lasten omatoimisia liikuntapaikkoja. Perheen kanssa yhdessä tapahtuvaa liikuntaa tapahtuu usein harrastustyyppisissä liikuntapaikoissa, kuten uimahallissa ja ulkoilureiteillä.</a:t>
            </a:r>
          </a:p>
          <a:p>
            <a:endParaRPr lang="fi-FI" sz="1600" dirty="0"/>
          </a:p>
          <a:p>
            <a:endParaRPr lang="fi-FI" sz="1600" dirty="0"/>
          </a:p>
          <a:p>
            <a:endParaRPr lang="fi-FI" sz="1600" dirty="0"/>
          </a:p>
          <a:p>
            <a:pPr marL="627063" lvl="1" indent="0">
              <a:buFont typeface="Calibri" panose="020F0502020204030204" pitchFamily="34" charset="0"/>
              <a:buNone/>
            </a:pPr>
            <a:endParaRPr lang="fi-FI" sz="1600" dirty="0"/>
          </a:p>
        </p:txBody>
      </p:sp>
      <p:pic>
        <p:nvPicPr>
          <p:cNvPr id="7" name="Picture 6" descr="Väestöruutukartta lapsiperheiden sijoittumisesta suhteessa lapsiperheille sopiviin liikuntapaikkoihin.">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5" y="653296"/>
            <a:ext cx="7850313" cy="5551405"/>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27</a:t>
            </a:fld>
            <a:endParaRPr lang="fi-FI"/>
          </a:p>
        </p:txBody>
      </p:sp>
    </p:spTree>
    <p:extLst>
      <p:ext uri="{BB962C8B-B14F-4D97-AF65-F5344CB8AC3E}">
        <p14:creationId xmlns:p14="http://schemas.microsoft.com/office/powerpoint/2010/main" val="1993533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8A8FA5-087D-DA34-6DDE-8A24717507D7}"/>
              </a:ext>
            </a:extLst>
          </p:cNvPr>
          <p:cNvSpPr>
            <a:spLocks noGrp="1"/>
          </p:cNvSpPr>
          <p:nvPr>
            <p:ph type="title"/>
          </p:nvPr>
        </p:nvSpPr>
        <p:spPr>
          <a:xfrm>
            <a:off x="367645" y="881381"/>
            <a:ext cx="3420709" cy="630518"/>
          </a:xfrm>
        </p:spPr>
        <p:txBody>
          <a:bodyPr>
            <a:normAutofit fontScale="90000"/>
          </a:bodyPr>
          <a:lstStyle/>
          <a:p>
            <a:r>
              <a:rPr lang="fi-FI" dirty="0"/>
              <a:t>Päiväkoti-ikäisten liikuntapaikat</a:t>
            </a:r>
          </a:p>
        </p:txBody>
      </p:sp>
      <p:sp>
        <p:nvSpPr>
          <p:cNvPr id="2" name="Content Placeholder 4">
            <a:extLst>
              <a:ext uri="{FF2B5EF4-FFF2-40B4-BE49-F238E27FC236}">
                <a16:creationId xmlns:a16="http://schemas.microsoft.com/office/drawing/2014/main" id="{6E07A10D-D93F-9190-C055-66BA5BF9584E}"/>
              </a:ext>
            </a:extLst>
          </p:cNvPr>
          <p:cNvSpPr txBox="1">
            <a:spLocks/>
          </p:cNvSpPr>
          <p:nvPr/>
        </p:nvSpPr>
        <p:spPr>
          <a:xfrm>
            <a:off x="367645" y="1951463"/>
            <a:ext cx="3677993" cy="4174463"/>
          </a:xfrm>
          <a:prstGeom prst="rect">
            <a:avLst/>
          </a:prstGeom>
        </p:spPr>
        <p:txBody>
          <a:bodyPr vert="horz" lIns="0" tIns="0" rIns="0" bIns="0" rtlCol="0">
            <a:normAutofit fontScale="85000" lnSpcReduction="20000"/>
          </a:bodyPr>
          <a:lstStyle>
            <a:lvl1pPr marL="228600" indent="-228600"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896938" indent="-269875"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600" dirty="0"/>
              <a:t>Päiväkoti-ikäisten liikuntapaikoiksi on määritelty kaikki leikkipuistot ja lähiliikuntapaikat. Päiväkotien omat pihat toimivat myös päiväkoti-ikäisille tärkeinä liikuntapaikkoina.</a:t>
            </a:r>
          </a:p>
          <a:p>
            <a:r>
              <a:rPr lang="fi-FI" sz="1600" dirty="0"/>
              <a:t>Kunnallisten päiväkotien pihoille saa mennä leikkimään ja pelaamaan silloin, kun ne eivät ole auki ja täten ne täydentävät kaupungin leikkipaikkaverkostoa.</a:t>
            </a:r>
          </a:p>
          <a:p>
            <a:r>
              <a:rPr lang="fi-FI" sz="1600" dirty="0"/>
              <a:t>Näiden liikuntapaikkojen pääasiallisia käyttäjiä ovat vanhemmat nuorten lasten kanssa ja päiväkotiryhmät.</a:t>
            </a:r>
          </a:p>
          <a:p>
            <a:r>
              <a:rPr lang="fi-FI" sz="1600" dirty="0"/>
              <a:t>Tarkasteluun on valittu Porvoon 0–6-vuotiaiden lasten asuinpaikat. Näitä oli vuoden 2021 lopussa 3 213, joista 2 631 kpl eli 81,9 % asuu 600 m säteellä jostakin lähiliikuntapaikasta.</a:t>
            </a:r>
          </a:p>
          <a:p>
            <a:r>
              <a:rPr lang="fi-FI" sz="1600" dirty="0"/>
              <a:t>Lähiliikuntapaikkojen lisäksi päiväkoti-ikäisille soveltuvat ohjatun liikunnan harrastuspaikat on korostettu kartalla. Näitä ovat mm. uimahalli, liikuntasalit ja pallokentät, joissa on mahdollista palloilla ja luistella omatoimisesti vanhempien kanssa.</a:t>
            </a:r>
          </a:p>
          <a:p>
            <a:endParaRPr lang="fi-FI" sz="1600" dirty="0"/>
          </a:p>
          <a:p>
            <a:pPr marL="627063" lvl="1" indent="0">
              <a:buFont typeface="Calibri" panose="020F0502020204030204" pitchFamily="34" charset="0"/>
              <a:buNone/>
            </a:pPr>
            <a:endParaRPr lang="fi-FI" sz="1600" dirty="0"/>
          </a:p>
        </p:txBody>
      </p:sp>
      <p:pic>
        <p:nvPicPr>
          <p:cNvPr id="7" name="Picture 6" descr="Väestöruutukartta päiväkoti-ikäisten sijoittumisesta suhteessa ikäryhmän käyttämiin liikuntapaikkoihin.">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5" y="653296"/>
            <a:ext cx="7850311" cy="5551404"/>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28</a:t>
            </a:fld>
            <a:endParaRPr lang="fi-FI"/>
          </a:p>
        </p:txBody>
      </p:sp>
    </p:spTree>
    <p:extLst>
      <p:ext uri="{BB962C8B-B14F-4D97-AF65-F5344CB8AC3E}">
        <p14:creationId xmlns:p14="http://schemas.microsoft.com/office/powerpoint/2010/main" val="3732826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F11F0-D2F4-6743-93F2-71C0BF2B0DEC}"/>
              </a:ext>
            </a:extLst>
          </p:cNvPr>
          <p:cNvSpPr>
            <a:spLocks noGrp="1"/>
          </p:cNvSpPr>
          <p:nvPr>
            <p:ph type="ctrTitle"/>
          </p:nvPr>
        </p:nvSpPr>
        <p:spPr>
          <a:xfrm>
            <a:off x="1524000" y="1427163"/>
            <a:ext cx="9144000" cy="2364550"/>
          </a:xfrm>
        </p:spPr>
        <p:txBody>
          <a:bodyPr anchor="b">
            <a:normAutofit/>
          </a:bodyPr>
          <a:lstStyle/>
          <a:p>
            <a:r>
              <a:rPr lang="fi-FI" dirty="0"/>
              <a:t>Nykytila-analyysi</a:t>
            </a:r>
          </a:p>
        </p:txBody>
      </p:sp>
      <p:sp>
        <p:nvSpPr>
          <p:cNvPr id="11" name="Subtitle 2">
            <a:extLst>
              <a:ext uri="{FF2B5EF4-FFF2-40B4-BE49-F238E27FC236}">
                <a16:creationId xmlns:a16="http://schemas.microsoft.com/office/drawing/2014/main" id="{33DCF9BB-9710-0248-2553-F615A7A761C3}"/>
              </a:ext>
            </a:extLst>
          </p:cNvPr>
          <p:cNvSpPr>
            <a:spLocks noGrp="1"/>
          </p:cNvSpPr>
          <p:nvPr>
            <p:ph type="subTitle" idx="1"/>
          </p:nvPr>
        </p:nvSpPr>
        <p:spPr>
          <a:xfrm>
            <a:off x="1524000" y="3970002"/>
            <a:ext cx="9144000" cy="1146403"/>
          </a:xfrm>
        </p:spPr>
        <p:txBody>
          <a:bodyPr/>
          <a:lstStyle/>
          <a:p>
            <a:r>
              <a:rPr lang="fi-FI" dirty="0"/>
              <a:t>Liikuntapaikkojen saavutettavuus</a:t>
            </a:r>
            <a:endParaRPr lang="en-US" dirty="0"/>
          </a:p>
        </p:txBody>
      </p:sp>
      <p:sp>
        <p:nvSpPr>
          <p:cNvPr id="6" name="Slide Number Placeholder 5">
            <a:extLst>
              <a:ext uri="{FF2B5EF4-FFF2-40B4-BE49-F238E27FC236}">
                <a16:creationId xmlns:a16="http://schemas.microsoft.com/office/drawing/2014/main" id="{3C3FD4F2-CDD5-C948-ACC2-A4B2B0623B40}"/>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29</a:t>
            </a:fld>
            <a:endParaRPr lang="fi-FI"/>
          </a:p>
        </p:txBody>
      </p:sp>
    </p:spTree>
    <p:extLst>
      <p:ext uri="{BB962C8B-B14F-4D97-AF65-F5344CB8AC3E}">
        <p14:creationId xmlns:p14="http://schemas.microsoft.com/office/powerpoint/2010/main" val="821193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35685E-DEEF-6D12-6A38-50A6D48F781F}"/>
              </a:ext>
            </a:extLst>
          </p:cNvPr>
          <p:cNvSpPr>
            <a:spLocks noGrp="1"/>
          </p:cNvSpPr>
          <p:nvPr>
            <p:ph type="title"/>
          </p:nvPr>
        </p:nvSpPr>
        <p:spPr>
          <a:xfrm>
            <a:off x="842682" y="956795"/>
            <a:ext cx="10697880" cy="1138870"/>
          </a:xfrm>
        </p:spPr>
        <p:txBody>
          <a:bodyPr anchor="t">
            <a:normAutofit/>
          </a:bodyPr>
          <a:lstStyle/>
          <a:p>
            <a:r>
              <a:rPr lang="fi-FI" dirty="0"/>
              <a:t>Johdanto</a:t>
            </a:r>
          </a:p>
        </p:txBody>
      </p:sp>
      <p:sp>
        <p:nvSpPr>
          <p:cNvPr id="7" name="Content Placeholder 6">
            <a:extLst>
              <a:ext uri="{FF2B5EF4-FFF2-40B4-BE49-F238E27FC236}">
                <a16:creationId xmlns:a16="http://schemas.microsoft.com/office/drawing/2014/main" id="{C28989D3-054B-7E4F-827E-45EF72318FCA}"/>
              </a:ext>
            </a:extLst>
          </p:cNvPr>
          <p:cNvSpPr>
            <a:spLocks noGrp="1"/>
          </p:cNvSpPr>
          <p:nvPr>
            <p:ph sz="half" idx="1"/>
          </p:nvPr>
        </p:nvSpPr>
        <p:spPr>
          <a:xfrm>
            <a:off x="838200" y="2413060"/>
            <a:ext cx="4952990" cy="3636000"/>
          </a:xfrm>
        </p:spPr>
        <p:txBody>
          <a:bodyPr>
            <a:normAutofit lnSpcReduction="10000"/>
          </a:bodyPr>
          <a:lstStyle/>
          <a:p>
            <a:pPr>
              <a:buFont typeface="Arial" panose="020B0604020202020204" pitchFamily="34" charset="0"/>
              <a:buChar char="•"/>
            </a:pPr>
            <a:r>
              <a:rPr lang="fi-FI" sz="1600" dirty="0"/>
              <a:t>Porvoon liikuntapaikkaselvityksessä luodaan kokonaiskuva Porvoon liikuntapaikkaverkon nykytilasta ja sen tarkoituksenmukaisuudesta eri käyttäjäryhmille ja väestölle.</a:t>
            </a:r>
          </a:p>
          <a:p>
            <a:pPr>
              <a:buFont typeface="Arial" panose="020B0604020202020204" pitchFamily="34" charset="0"/>
              <a:buChar char="•"/>
            </a:pPr>
            <a:r>
              <a:rPr lang="fi-FI" sz="1600" dirty="0"/>
              <a:t>Tämän selvityksen pohjalta kaupunki lähtee työstämään liikuntapaikkarakentamisen pitkän tähtäimen suunnitelmaa.</a:t>
            </a:r>
          </a:p>
          <a:p>
            <a:pPr>
              <a:buFont typeface="Arial" panose="020B0604020202020204" pitchFamily="34" charset="0"/>
              <a:buChar char="•"/>
            </a:pPr>
            <a:r>
              <a:rPr lang="fi-FI" sz="1600" dirty="0"/>
              <a:t>FCG </a:t>
            </a:r>
            <a:r>
              <a:rPr lang="fi-FI" sz="1600" dirty="0" err="1"/>
              <a:t>Finnish</a:t>
            </a:r>
            <a:r>
              <a:rPr lang="fi-FI" sz="1600" dirty="0"/>
              <a:t> Consulting Group toteutti työn yhdessä kaupungin vapaa-aikapalveluiden ja liikuntapalveluiden sekä laajan ohjausryhmän kanssa yhteistyössä kasvun ja oppimisen toimialan ja kaavoituksen kanssa. </a:t>
            </a:r>
          </a:p>
          <a:p>
            <a:pPr>
              <a:buFont typeface="Arial" panose="020B0604020202020204" pitchFamily="34" charset="0"/>
              <a:buChar char="•"/>
            </a:pPr>
            <a:r>
              <a:rPr lang="fi-FI" sz="1600" dirty="0"/>
              <a:t>Ohjausryhmän lisäksi työhön osallistuivat kaupunkilaiset, seurat ja yhdistykset sekä oppilaitokset kyselyiden kautta sekä kahdessa selvitystyön yhteydessä järjestetyissä osallistamistilaisuudessa. </a:t>
            </a:r>
          </a:p>
          <a:p>
            <a:pPr>
              <a:buFont typeface="Arial" panose="020B0604020202020204" pitchFamily="34" charset="0"/>
              <a:buChar char="•"/>
            </a:pPr>
            <a:endParaRPr lang="fi-FI" sz="1600" dirty="0"/>
          </a:p>
        </p:txBody>
      </p:sp>
      <p:sp>
        <p:nvSpPr>
          <p:cNvPr id="4" name="Slide Number Placeholder 3">
            <a:extLst>
              <a:ext uri="{FF2B5EF4-FFF2-40B4-BE49-F238E27FC236}">
                <a16:creationId xmlns:a16="http://schemas.microsoft.com/office/drawing/2014/main" id="{94035B7F-4DF6-D41C-7EFA-2C04545270E0}"/>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3</a:t>
            </a:fld>
            <a:endParaRPr lang="fi-FI"/>
          </a:p>
        </p:txBody>
      </p:sp>
      <p:pic>
        <p:nvPicPr>
          <p:cNvPr id="15" name="Content Placeholder 14">
            <a:extLst>
              <a:ext uri="{FF2B5EF4-FFF2-40B4-BE49-F238E27FC236}">
                <a16:creationId xmlns:a16="http://schemas.microsoft.com/office/drawing/2014/main" id="{FA7CBD90-C032-E834-AA2A-0731DAACC51F}"/>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6034" r="3038"/>
          <a:stretch/>
        </p:blipFill>
        <p:spPr>
          <a:xfrm>
            <a:off x="6396318" y="1973367"/>
            <a:ext cx="4953000" cy="3631444"/>
          </a:xfrm>
          <a:prstGeom prst="rect">
            <a:avLst/>
          </a:prstGeom>
          <a:noFill/>
        </p:spPr>
      </p:pic>
      <p:sp>
        <p:nvSpPr>
          <p:cNvPr id="11" name="TextBox 10">
            <a:extLst>
              <a:ext uri="{FF2B5EF4-FFF2-40B4-BE49-F238E27FC236}">
                <a16:creationId xmlns:a16="http://schemas.microsoft.com/office/drawing/2014/main" id="{566F12FA-3F3E-A240-832A-0C7E44708607}"/>
              </a:ext>
              <a:ext uri="{C183D7F6-B498-43B3-948B-1728B52AA6E4}">
                <adec:decorative xmlns:adec="http://schemas.microsoft.com/office/drawing/2017/decorative" val="1"/>
              </a:ext>
            </a:extLst>
          </p:cNvPr>
          <p:cNvSpPr txBox="1"/>
          <p:nvPr/>
        </p:nvSpPr>
        <p:spPr>
          <a:xfrm>
            <a:off x="6468035" y="5395679"/>
            <a:ext cx="3397624" cy="184666"/>
          </a:xfrm>
          <a:prstGeom prst="rect">
            <a:avLst/>
          </a:prstGeom>
          <a:noFill/>
        </p:spPr>
        <p:txBody>
          <a:bodyPr wrap="square" lIns="0" tIns="0" rIns="0" bIns="0" rtlCol="0">
            <a:spAutoFit/>
          </a:bodyPr>
          <a:lstStyle/>
          <a:p>
            <a:pPr algn="l"/>
            <a:r>
              <a:rPr lang="fi-FI" sz="1200" dirty="0"/>
              <a:t>Kuva: </a:t>
            </a:r>
            <a:r>
              <a:rPr lang="fi-FI" sz="1200" dirty="0" err="1"/>
              <a:t>Visit</a:t>
            </a:r>
            <a:r>
              <a:rPr lang="fi-FI" sz="1200" dirty="0"/>
              <a:t> Porvoo</a:t>
            </a:r>
          </a:p>
        </p:txBody>
      </p:sp>
    </p:spTree>
    <p:extLst>
      <p:ext uri="{BB962C8B-B14F-4D97-AF65-F5344CB8AC3E}">
        <p14:creationId xmlns:p14="http://schemas.microsoft.com/office/powerpoint/2010/main" val="3589834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480E036-9FC4-9D1A-5579-F2D5967D7709}"/>
              </a:ext>
            </a:extLst>
          </p:cNvPr>
          <p:cNvSpPr>
            <a:spLocks noGrp="1"/>
          </p:cNvSpPr>
          <p:nvPr>
            <p:ph type="title"/>
          </p:nvPr>
        </p:nvSpPr>
        <p:spPr>
          <a:xfrm>
            <a:off x="213438" y="897147"/>
            <a:ext cx="4141293" cy="630518"/>
          </a:xfrm>
        </p:spPr>
        <p:txBody>
          <a:bodyPr>
            <a:normAutofit fontScale="90000"/>
          </a:bodyPr>
          <a:lstStyle/>
          <a:p>
            <a:r>
              <a:rPr lang="fi-FI" dirty="0"/>
              <a:t>Saavutettavuus autolla ja paikallisliikenteellä</a:t>
            </a:r>
          </a:p>
        </p:txBody>
      </p:sp>
      <p:sp>
        <p:nvSpPr>
          <p:cNvPr id="2" name="Content Placeholder 4">
            <a:extLst>
              <a:ext uri="{FF2B5EF4-FFF2-40B4-BE49-F238E27FC236}">
                <a16:creationId xmlns:a16="http://schemas.microsoft.com/office/drawing/2014/main" id="{C4887D5B-66B0-B50D-7102-DA5542200738}"/>
              </a:ext>
            </a:extLst>
          </p:cNvPr>
          <p:cNvSpPr>
            <a:spLocks noGrp="1"/>
          </p:cNvSpPr>
          <p:nvPr>
            <p:ph sz="half" idx="1"/>
          </p:nvPr>
        </p:nvSpPr>
        <p:spPr>
          <a:xfrm>
            <a:off x="213438" y="2067100"/>
            <a:ext cx="3832880" cy="4137601"/>
          </a:xfrm>
        </p:spPr>
        <p:txBody>
          <a:bodyPr>
            <a:normAutofit fontScale="77500" lnSpcReduction="20000"/>
          </a:bodyPr>
          <a:lstStyle/>
          <a:p>
            <a:r>
              <a:rPr lang="fi-FI" sz="1600" dirty="0"/>
              <a:t>Saavutettavuus on laskettu matka-aika arviona, jossa keskustan liikuntapaikka-keskittymät, Porvoon liikuntahalli ja Kokonniemen urheilukeskus, ovat kohteina. Kartan perusteella voi arvioida matka-aikaa keskustan ulkopuolelta keskustan liikuntapaikkoihin. </a:t>
            </a:r>
          </a:p>
          <a:p>
            <a:r>
              <a:rPr lang="fi-FI" sz="1600" dirty="0"/>
              <a:t>Matka-ajan arvio perustuu keskinopeuteen.</a:t>
            </a:r>
          </a:p>
          <a:p>
            <a:r>
              <a:rPr lang="fi-FI" sz="1600" dirty="0"/>
              <a:t>Karttaa luetaan siten, että kaikista sijainneista tummimman punaisen vyöhykkeen sisällä on alle 5 minuutin matka liikuntapaikkakeskittymään.</a:t>
            </a:r>
          </a:p>
          <a:p>
            <a:r>
              <a:rPr lang="fi-FI" sz="1600" dirty="0"/>
              <a:t>Seuraava tumman oranssi vyöhyke ilmaisee yli 5:n ja alle 10 minuutin välille jäävää matka-aikaa. Vaaleampi oranssi vyöhyke taas on yli 10 min, mutta alle 15 min ajomatkan päässä.</a:t>
            </a:r>
          </a:p>
          <a:p>
            <a:r>
              <a:rPr lang="fi-FI" sz="1600" dirty="0"/>
              <a:t>Kartta on yleistys matka-ajoista, eikä se ota huomioon mm. ruuhka-aikoja, liikennevaloja taikka pysäköintiin menevää aikaa.</a:t>
            </a:r>
          </a:p>
          <a:p>
            <a:r>
              <a:rPr lang="fi-FI" sz="1600" dirty="0"/>
              <a:t>Kartta on tehty yksityisautoilua ajatellen, ja joukko-liikenteen linjojen matka-aikaa voi osittain arvioida laskelmien perusteella.</a:t>
            </a:r>
          </a:p>
          <a:p>
            <a:r>
              <a:rPr lang="fi-FI" sz="1600" dirty="0"/>
              <a:t>Joukkoliikenteen reittien sijainnit kuitenkin kertovat yhteyksistä asuinalueiden ja liikuntapaikkojen välillä ja liikuntapaikkojen sijainnista tieverkkoon nähden.</a:t>
            </a:r>
          </a:p>
          <a:p>
            <a:endParaRPr lang="fi-FI" sz="1600" dirty="0"/>
          </a:p>
        </p:txBody>
      </p:sp>
      <p:pic>
        <p:nvPicPr>
          <p:cNvPr id="7" name="Picture 6" descr="Vyöhykesaavutettavuuskartta autoilun matka-aikavyöhykkeistä keskustasta/keskustaan suhteessa liikuntapaikkoihin ja joukkoliikenteen bussireitteihin.">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5" y="653296"/>
            <a:ext cx="7850313" cy="5551405"/>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30</a:t>
            </a:fld>
            <a:endParaRPr lang="fi-FI"/>
          </a:p>
        </p:txBody>
      </p:sp>
    </p:spTree>
    <p:extLst>
      <p:ext uri="{BB962C8B-B14F-4D97-AF65-F5344CB8AC3E}">
        <p14:creationId xmlns:p14="http://schemas.microsoft.com/office/powerpoint/2010/main" val="3541418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480E036-9FC4-9D1A-5579-F2D5967D7709}"/>
              </a:ext>
            </a:extLst>
          </p:cNvPr>
          <p:cNvSpPr>
            <a:spLocks noGrp="1"/>
          </p:cNvSpPr>
          <p:nvPr>
            <p:ph type="title"/>
          </p:nvPr>
        </p:nvSpPr>
        <p:spPr>
          <a:xfrm>
            <a:off x="367645" y="881381"/>
            <a:ext cx="3420709" cy="630518"/>
          </a:xfrm>
        </p:spPr>
        <p:txBody>
          <a:bodyPr>
            <a:normAutofit fontScale="90000"/>
          </a:bodyPr>
          <a:lstStyle/>
          <a:p>
            <a:r>
              <a:rPr lang="fi-FI" dirty="0"/>
              <a:t>Saavutettavuus autolla</a:t>
            </a:r>
          </a:p>
        </p:txBody>
      </p:sp>
      <p:sp>
        <p:nvSpPr>
          <p:cNvPr id="2" name="Content Placeholder 4">
            <a:extLst>
              <a:ext uri="{FF2B5EF4-FFF2-40B4-BE49-F238E27FC236}">
                <a16:creationId xmlns:a16="http://schemas.microsoft.com/office/drawing/2014/main" id="{C4887D5B-66B0-B50D-7102-DA5542200738}"/>
              </a:ext>
            </a:extLst>
          </p:cNvPr>
          <p:cNvSpPr>
            <a:spLocks noGrp="1"/>
          </p:cNvSpPr>
          <p:nvPr>
            <p:ph sz="half" idx="1"/>
          </p:nvPr>
        </p:nvSpPr>
        <p:spPr>
          <a:xfrm>
            <a:off x="367645" y="1997476"/>
            <a:ext cx="3832880" cy="2009748"/>
          </a:xfrm>
        </p:spPr>
        <p:txBody>
          <a:bodyPr>
            <a:normAutofit fontScale="77500" lnSpcReduction="20000"/>
          </a:bodyPr>
          <a:lstStyle/>
          <a:p>
            <a:r>
              <a:rPr lang="fi-FI" sz="1600" dirty="0"/>
              <a:t>Arviosta nähdään, että Porvoon keskustaan on matkaa enintään puoli tuntia melkein kaikkialta Porvoosta.</a:t>
            </a:r>
          </a:p>
          <a:p>
            <a:r>
              <a:rPr lang="fi-FI" sz="1600" dirty="0"/>
              <a:t>Porvoon alakeskukset (mustalla katkoviivalla) ovat pääosin alle 20 min ajomatkan päässä keskustan liikunta- ja harrastuspaikoista.</a:t>
            </a:r>
          </a:p>
          <a:p>
            <a:r>
              <a:rPr lang="fi-FI" sz="1600" dirty="0"/>
              <a:t>Saaristossa on paljon virkistyspaikkoja, joihin ei ole pääsyä autolla.</a:t>
            </a:r>
          </a:p>
          <a:p>
            <a:r>
              <a:rPr lang="fi-FI" sz="1600" dirty="0"/>
              <a:t>Joukkoliikenteen linjat helpottavat liikkumista varsinkin keskusta-alueella, jossa useat linjat kulkevat keskustan ja asuinalueiden välillä. Paikallisliikenne kulkee myös saaristoon ja virkistysalueille. </a:t>
            </a:r>
          </a:p>
        </p:txBody>
      </p:sp>
      <p:pic>
        <p:nvPicPr>
          <p:cNvPr id="7" name="Picture 6" descr="Vyöhykesaavutettavuuskartta autoilun matka-aikavyöhykkeistä keskustasta/keskustaan suhteessa liikuntapaikkoihin ja joukkoliikenteen bussireitteihin.">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5" y="653296"/>
            <a:ext cx="7850313" cy="5551404"/>
          </a:xfrm>
          <a:prstGeom prst="rect">
            <a:avLst/>
          </a:prstGeom>
          <a:noFill/>
        </p:spPr>
      </p:pic>
      <p:graphicFrame>
        <p:nvGraphicFramePr>
          <p:cNvPr id="4" name="Table 3">
            <a:extLst>
              <a:ext uri="{FF2B5EF4-FFF2-40B4-BE49-F238E27FC236}">
                <a16:creationId xmlns:a16="http://schemas.microsoft.com/office/drawing/2014/main" id="{465FD897-2301-0B7E-1CE3-FFB81A134EA9}"/>
              </a:ext>
            </a:extLst>
          </p:cNvPr>
          <p:cNvGraphicFramePr>
            <a:graphicFrameLocks noGrp="1"/>
          </p:cNvGraphicFramePr>
          <p:nvPr>
            <p:extLst>
              <p:ext uri="{D42A27DB-BD31-4B8C-83A1-F6EECF244321}">
                <p14:modId xmlns:p14="http://schemas.microsoft.com/office/powerpoint/2010/main" val="1573385336"/>
              </p:ext>
            </p:extLst>
          </p:nvPr>
        </p:nvGraphicFramePr>
        <p:xfrm>
          <a:off x="509687" y="3827260"/>
          <a:ext cx="3569944" cy="2242341"/>
        </p:xfrm>
        <a:graphic>
          <a:graphicData uri="http://schemas.openxmlformats.org/drawingml/2006/table">
            <a:tbl>
              <a:tblPr firstRow="1" bandRow="1">
                <a:tableStyleId>{69012ECD-51FC-41F1-AA8D-1B2483CD663E}</a:tableStyleId>
              </a:tblPr>
              <a:tblGrid>
                <a:gridCol w="1189981">
                  <a:extLst>
                    <a:ext uri="{9D8B030D-6E8A-4147-A177-3AD203B41FA5}">
                      <a16:colId xmlns:a16="http://schemas.microsoft.com/office/drawing/2014/main" val="2787400866"/>
                    </a:ext>
                  </a:extLst>
                </a:gridCol>
                <a:gridCol w="1298528">
                  <a:extLst>
                    <a:ext uri="{9D8B030D-6E8A-4147-A177-3AD203B41FA5}">
                      <a16:colId xmlns:a16="http://schemas.microsoft.com/office/drawing/2014/main" val="3002738406"/>
                    </a:ext>
                  </a:extLst>
                </a:gridCol>
                <a:gridCol w="1081435">
                  <a:extLst>
                    <a:ext uri="{9D8B030D-6E8A-4147-A177-3AD203B41FA5}">
                      <a16:colId xmlns:a16="http://schemas.microsoft.com/office/drawing/2014/main" val="3467584847"/>
                    </a:ext>
                  </a:extLst>
                </a:gridCol>
              </a:tblGrid>
              <a:tr h="428781">
                <a:tc>
                  <a:txBody>
                    <a:bodyPr/>
                    <a:lstStyle/>
                    <a:p>
                      <a:r>
                        <a:rPr lang="fi-FI" sz="1100" dirty="0"/>
                        <a:t>Matka-aika keskustasta</a:t>
                      </a:r>
                    </a:p>
                  </a:txBody>
                  <a:tcPr/>
                </a:tc>
                <a:tc>
                  <a:txBody>
                    <a:bodyPr/>
                    <a:lstStyle/>
                    <a:p>
                      <a:r>
                        <a:rPr lang="fi-FI" sz="1100" dirty="0"/>
                        <a:t>Liikuntapaikat</a:t>
                      </a:r>
                    </a:p>
                  </a:txBody>
                  <a:tcPr/>
                </a:tc>
                <a:tc>
                  <a:txBody>
                    <a:bodyPr/>
                    <a:lstStyle/>
                    <a:p>
                      <a:r>
                        <a:rPr lang="fi-FI" sz="1100" dirty="0"/>
                        <a:t>Yhteensä</a:t>
                      </a:r>
                    </a:p>
                  </a:txBody>
                  <a:tcPr/>
                </a:tc>
                <a:extLst>
                  <a:ext uri="{0D108BD9-81ED-4DB2-BD59-A6C34878D82A}">
                    <a16:rowId xmlns:a16="http://schemas.microsoft.com/office/drawing/2014/main" val="3646280686"/>
                  </a:ext>
                </a:extLst>
              </a:tr>
              <a:tr h="257269">
                <a:tc>
                  <a:txBody>
                    <a:bodyPr/>
                    <a:lstStyle/>
                    <a:p>
                      <a:r>
                        <a:rPr lang="fi-FI" sz="1100" dirty="0"/>
                        <a:t>Ydinkeskusta</a:t>
                      </a:r>
                    </a:p>
                  </a:txBody>
                  <a:tcPr/>
                </a:tc>
                <a:tc>
                  <a:txBody>
                    <a:bodyPr/>
                    <a:lstStyle/>
                    <a:p>
                      <a:r>
                        <a:rPr lang="fi-FI" sz="1100" dirty="0"/>
                        <a:t>167</a:t>
                      </a:r>
                    </a:p>
                  </a:txBody>
                  <a:tcPr/>
                </a:tc>
                <a:tc>
                  <a:txBody>
                    <a:bodyPr/>
                    <a:lstStyle/>
                    <a:p>
                      <a:r>
                        <a:rPr lang="fi-FI" sz="1100" dirty="0"/>
                        <a:t>167</a:t>
                      </a:r>
                    </a:p>
                  </a:txBody>
                  <a:tcPr/>
                </a:tc>
                <a:extLst>
                  <a:ext uri="{0D108BD9-81ED-4DB2-BD59-A6C34878D82A}">
                    <a16:rowId xmlns:a16="http://schemas.microsoft.com/office/drawing/2014/main" val="3253911498"/>
                  </a:ext>
                </a:extLst>
              </a:tr>
              <a:tr h="257269">
                <a:tc>
                  <a:txBody>
                    <a:bodyPr/>
                    <a:lstStyle/>
                    <a:p>
                      <a:r>
                        <a:rPr lang="fi-FI" sz="1100" dirty="0"/>
                        <a:t>5 – 10 min</a:t>
                      </a:r>
                    </a:p>
                  </a:txBody>
                  <a:tcPr/>
                </a:tc>
                <a:tc>
                  <a:txBody>
                    <a:bodyPr/>
                    <a:lstStyle/>
                    <a:p>
                      <a:r>
                        <a:rPr lang="fi-FI" sz="1100" dirty="0"/>
                        <a:t>41</a:t>
                      </a:r>
                    </a:p>
                  </a:txBody>
                  <a:tcPr/>
                </a:tc>
                <a:tc>
                  <a:txBody>
                    <a:bodyPr/>
                    <a:lstStyle/>
                    <a:p>
                      <a:r>
                        <a:rPr lang="fi-FI" sz="1100" dirty="0"/>
                        <a:t>208</a:t>
                      </a:r>
                    </a:p>
                  </a:txBody>
                  <a:tcPr/>
                </a:tc>
                <a:extLst>
                  <a:ext uri="{0D108BD9-81ED-4DB2-BD59-A6C34878D82A}">
                    <a16:rowId xmlns:a16="http://schemas.microsoft.com/office/drawing/2014/main" val="1378371342"/>
                  </a:ext>
                </a:extLst>
              </a:tr>
              <a:tr h="257269">
                <a:tc>
                  <a:txBody>
                    <a:bodyPr/>
                    <a:lstStyle/>
                    <a:p>
                      <a:r>
                        <a:rPr lang="fi-FI" sz="1100" dirty="0"/>
                        <a:t>10 – 15 min</a:t>
                      </a:r>
                    </a:p>
                  </a:txBody>
                  <a:tcPr/>
                </a:tc>
                <a:tc>
                  <a:txBody>
                    <a:bodyPr/>
                    <a:lstStyle/>
                    <a:p>
                      <a:r>
                        <a:rPr lang="fi-FI" sz="1100" dirty="0"/>
                        <a:t>10</a:t>
                      </a:r>
                    </a:p>
                  </a:txBody>
                  <a:tcPr/>
                </a:tc>
                <a:tc>
                  <a:txBody>
                    <a:bodyPr/>
                    <a:lstStyle/>
                    <a:p>
                      <a:r>
                        <a:rPr lang="fi-FI" sz="1100" dirty="0"/>
                        <a:t>218</a:t>
                      </a:r>
                    </a:p>
                  </a:txBody>
                  <a:tcPr/>
                </a:tc>
                <a:extLst>
                  <a:ext uri="{0D108BD9-81ED-4DB2-BD59-A6C34878D82A}">
                    <a16:rowId xmlns:a16="http://schemas.microsoft.com/office/drawing/2014/main" val="2476554895"/>
                  </a:ext>
                </a:extLst>
              </a:tr>
              <a:tr h="257269">
                <a:tc>
                  <a:txBody>
                    <a:bodyPr/>
                    <a:lstStyle/>
                    <a:p>
                      <a:r>
                        <a:rPr lang="fi-FI" sz="1100" dirty="0"/>
                        <a:t>15 – 20 min</a:t>
                      </a:r>
                    </a:p>
                  </a:txBody>
                  <a:tcPr/>
                </a:tc>
                <a:tc>
                  <a:txBody>
                    <a:bodyPr/>
                    <a:lstStyle/>
                    <a:p>
                      <a:r>
                        <a:rPr lang="fi-FI" sz="1100" dirty="0"/>
                        <a:t>33</a:t>
                      </a:r>
                    </a:p>
                  </a:txBody>
                  <a:tcPr/>
                </a:tc>
                <a:tc>
                  <a:txBody>
                    <a:bodyPr/>
                    <a:lstStyle/>
                    <a:p>
                      <a:r>
                        <a:rPr lang="fi-FI" sz="1100" dirty="0"/>
                        <a:t>251</a:t>
                      </a:r>
                    </a:p>
                  </a:txBody>
                  <a:tcPr/>
                </a:tc>
                <a:extLst>
                  <a:ext uri="{0D108BD9-81ED-4DB2-BD59-A6C34878D82A}">
                    <a16:rowId xmlns:a16="http://schemas.microsoft.com/office/drawing/2014/main" val="1323320536"/>
                  </a:ext>
                </a:extLst>
              </a:tr>
              <a:tr h="257269">
                <a:tc>
                  <a:txBody>
                    <a:bodyPr/>
                    <a:lstStyle/>
                    <a:p>
                      <a:r>
                        <a:rPr lang="fi-FI" sz="1100" dirty="0"/>
                        <a:t>20 – 25 min</a:t>
                      </a:r>
                    </a:p>
                  </a:txBody>
                  <a:tcPr/>
                </a:tc>
                <a:tc>
                  <a:txBody>
                    <a:bodyPr/>
                    <a:lstStyle/>
                    <a:p>
                      <a:r>
                        <a:rPr lang="fi-FI" sz="1100" dirty="0"/>
                        <a:t>7</a:t>
                      </a:r>
                    </a:p>
                  </a:txBody>
                  <a:tcPr/>
                </a:tc>
                <a:tc>
                  <a:txBody>
                    <a:bodyPr/>
                    <a:lstStyle/>
                    <a:p>
                      <a:r>
                        <a:rPr lang="fi-FI" sz="1100" dirty="0"/>
                        <a:t>256</a:t>
                      </a:r>
                    </a:p>
                  </a:txBody>
                  <a:tcPr/>
                </a:tc>
                <a:extLst>
                  <a:ext uri="{0D108BD9-81ED-4DB2-BD59-A6C34878D82A}">
                    <a16:rowId xmlns:a16="http://schemas.microsoft.com/office/drawing/2014/main" val="3878645219"/>
                  </a:ext>
                </a:extLst>
              </a:tr>
              <a:tr h="257269">
                <a:tc>
                  <a:txBody>
                    <a:bodyPr/>
                    <a:lstStyle/>
                    <a:p>
                      <a:r>
                        <a:rPr lang="fi-FI" sz="1100" dirty="0"/>
                        <a:t>25 – 30 min</a:t>
                      </a:r>
                    </a:p>
                  </a:txBody>
                  <a:tcPr/>
                </a:tc>
                <a:tc>
                  <a:txBody>
                    <a:bodyPr/>
                    <a:lstStyle/>
                    <a:p>
                      <a:r>
                        <a:rPr lang="fi-FI" sz="1100" dirty="0"/>
                        <a:t>11</a:t>
                      </a:r>
                    </a:p>
                  </a:txBody>
                  <a:tcPr/>
                </a:tc>
                <a:tc>
                  <a:txBody>
                    <a:bodyPr/>
                    <a:lstStyle/>
                    <a:p>
                      <a:r>
                        <a:rPr lang="fi-FI" sz="1100" dirty="0"/>
                        <a:t>269</a:t>
                      </a:r>
                    </a:p>
                  </a:txBody>
                  <a:tcPr/>
                </a:tc>
                <a:extLst>
                  <a:ext uri="{0D108BD9-81ED-4DB2-BD59-A6C34878D82A}">
                    <a16:rowId xmlns:a16="http://schemas.microsoft.com/office/drawing/2014/main" val="3905780711"/>
                  </a:ext>
                </a:extLst>
              </a:tr>
              <a:tr h="257269">
                <a:tc>
                  <a:txBody>
                    <a:bodyPr/>
                    <a:lstStyle/>
                    <a:p>
                      <a:r>
                        <a:rPr lang="fi-FI" sz="1100" dirty="0"/>
                        <a:t>Yli 30 min</a:t>
                      </a:r>
                    </a:p>
                  </a:txBody>
                  <a:tcPr/>
                </a:tc>
                <a:tc>
                  <a:txBody>
                    <a:bodyPr/>
                    <a:lstStyle/>
                    <a:p>
                      <a:r>
                        <a:rPr lang="fi-FI" sz="1100" dirty="0"/>
                        <a:t>49</a:t>
                      </a:r>
                    </a:p>
                  </a:txBody>
                  <a:tcPr/>
                </a:tc>
                <a:tc>
                  <a:txBody>
                    <a:bodyPr/>
                    <a:lstStyle/>
                    <a:p>
                      <a:r>
                        <a:rPr lang="fi-FI" sz="1100" dirty="0"/>
                        <a:t>318</a:t>
                      </a:r>
                    </a:p>
                  </a:txBody>
                  <a:tcPr/>
                </a:tc>
                <a:extLst>
                  <a:ext uri="{0D108BD9-81ED-4DB2-BD59-A6C34878D82A}">
                    <a16:rowId xmlns:a16="http://schemas.microsoft.com/office/drawing/2014/main" val="1299759102"/>
                  </a:ext>
                </a:extLst>
              </a:tr>
            </a:tbl>
          </a:graphicData>
        </a:graphic>
      </p:graphicFrame>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31</a:t>
            </a:fld>
            <a:endParaRPr lang="fi-FI"/>
          </a:p>
        </p:txBody>
      </p:sp>
    </p:spTree>
    <p:extLst>
      <p:ext uri="{BB962C8B-B14F-4D97-AF65-F5344CB8AC3E}">
        <p14:creationId xmlns:p14="http://schemas.microsoft.com/office/powerpoint/2010/main" val="2342829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480E036-9FC4-9D1A-5579-F2D5967D7709}"/>
              </a:ext>
            </a:extLst>
          </p:cNvPr>
          <p:cNvSpPr>
            <a:spLocks noGrp="1"/>
          </p:cNvSpPr>
          <p:nvPr>
            <p:ph type="title"/>
          </p:nvPr>
        </p:nvSpPr>
        <p:spPr>
          <a:xfrm>
            <a:off x="367645" y="881381"/>
            <a:ext cx="3420709" cy="630518"/>
          </a:xfrm>
        </p:spPr>
        <p:txBody>
          <a:bodyPr>
            <a:normAutofit fontScale="90000"/>
          </a:bodyPr>
          <a:lstStyle/>
          <a:p>
            <a:r>
              <a:rPr lang="fi-FI" dirty="0"/>
              <a:t>Saavutettavuus kävellen ja pyörällä</a:t>
            </a:r>
          </a:p>
        </p:txBody>
      </p:sp>
      <p:sp>
        <p:nvSpPr>
          <p:cNvPr id="2" name="Content Placeholder 4">
            <a:extLst>
              <a:ext uri="{FF2B5EF4-FFF2-40B4-BE49-F238E27FC236}">
                <a16:creationId xmlns:a16="http://schemas.microsoft.com/office/drawing/2014/main" id="{C4887D5B-66B0-B50D-7102-DA5542200738}"/>
              </a:ext>
            </a:extLst>
          </p:cNvPr>
          <p:cNvSpPr>
            <a:spLocks noGrp="1"/>
          </p:cNvSpPr>
          <p:nvPr>
            <p:ph sz="half" idx="1"/>
          </p:nvPr>
        </p:nvSpPr>
        <p:spPr>
          <a:xfrm>
            <a:off x="367643" y="2077678"/>
            <a:ext cx="3832880" cy="1597979"/>
          </a:xfrm>
        </p:spPr>
        <p:txBody>
          <a:bodyPr>
            <a:normAutofit/>
          </a:bodyPr>
          <a:lstStyle/>
          <a:p>
            <a:r>
              <a:rPr lang="fi-FI" sz="1400" dirty="0"/>
              <a:t>Saavutettavuuden lähtökohdat ovat liikuntapaikkakeskukset Porvoon keskustassa ja Kokonniemellä.</a:t>
            </a:r>
          </a:p>
          <a:p>
            <a:r>
              <a:rPr lang="fi-FI" sz="1400" dirty="0"/>
              <a:t>Keskustan liikuntapaikat sijaitsevat noin 3 km säteellä keskustasta.</a:t>
            </a:r>
          </a:p>
        </p:txBody>
      </p:sp>
      <p:pic>
        <p:nvPicPr>
          <p:cNvPr id="7" name="Picture 6" descr="Vyöhykesaavutettavuuskartta kävelyn ja pyöräilyn matka-aikavyöhykkeistä keskustasta/keskustaan suhteessa liikuntapaikkoihin ja joukkoliikenteen bussireitteihin.">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81712" y="1082143"/>
            <a:ext cx="6637441" cy="4693714"/>
          </a:xfrm>
          <a:prstGeom prst="rect">
            <a:avLst/>
          </a:prstGeom>
          <a:noFill/>
        </p:spPr>
      </p:pic>
      <p:graphicFrame>
        <p:nvGraphicFramePr>
          <p:cNvPr id="3" name="Table 2">
            <a:extLst>
              <a:ext uri="{FF2B5EF4-FFF2-40B4-BE49-F238E27FC236}">
                <a16:creationId xmlns:a16="http://schemas.microsoft.com/office/drawing/2014/main" id="{24F481F4-E22A-54D1-2195-E14F53B66824}"/>
              </a:ext>
            </a:extLst>
          </p:cNvPr>
          <p:cNvGraphicFramePr>
            <a:graphicFrameLocks noGrp="1"/>
          </p:cNvGraphicFramePr>
          <p:nvPr>
            <p:extLst>
              <p:ext uri="{D42A27DB-BD31-4B8C-83A1-F6EECF244321}">
                <p14:modId xmlns:p14="http://schemas.microsoft.com/office/powerpoint/2010/main" val="1790979656"/>
              </p:ext>
            </p:extLst>
          </p:nvPr>
        </p:nvGraphicFramePr>
        <p:xfrm>
          <a:off x="462236" y="3346483"/>
          <a:ext cx="4393543" cy="2508202"/>
        </p:xfrm>
        <a:graphic>
          <a:graphicData uri="http://schemas.openxmlformats.org/drawingml/2006/table">
            <a:tbl>
              <a:tblPr firstRow="1" bandRow="1">
                <a:tableStyleId>{69012ECD-51FC-41F1-AA8D-1B2483CD663E}</a:tableStyleId>
              </a:tblPr>
              <a:tblGrid>
                <a:gridCol w="1011840">
                  <a:extLst>
                    <a:ext uri="{9D8B030D-6E8A-4147-A177-3AD203B41FA5}">
                      <a16:colId xmlns:a16="http://schemas.microsoft.com/office/drawing/2014/main" val="2787400866"/>
                    </a:ext>
                  </a:extLst>
                </a:gridCol>
                <a:gridCol w="977462">
                  <a:extLst>
                    <a:ext uri="{9D8B030D-6E8A-4147-A177-3AD203B41FA5}">
                      <a16:colId xmlns:a16="http://schemas.microsoft.com/office/drawing/2014/main" val="3002738406"/>
                    </a:ext>
                  </a:extLst>
                </a:gridCol>
                <a:gridCol w="725214">
                  <a:extLst>
                    <a:ext uri="{9D8B030D-6E8A-4147-A177-3AD203B41FA5}">
                      <a16:colId xmlns:a16="http://schemas.microsoft.com/office/drawing/2014/main" val="313131027"/>
                    </a:ext>
                  </a:extLst>
                </a:gridCol>
                <a:gridCol w="977462">
                  <a:extLst>
                    <a:ext uri="{9D8B030D-6E8A-4147-A177-3AD203B41FA5}">
                      <a16:colId xmlns:a16="http://schemas.microsoft.com/office/drawing/2014/main" val="2712509191"/>
                    </a:ext>
                  </a:extLst>
                </a:gridCol>
                <a:gridCol w="701565">
                  <a:extLst>
                    <a:ext uri="{9D8B030D-6E8A-4147-A177-3AD203B41FA5}">
                      <a16:colId xmlns:a16="http://schemas.microsoft.com/office/drawing/2014/main" val="1539140961"/>
                    </a:ext>
                  </a:extLst>
                </a:gridCol>
              </a:tblGrid>
              <a:tr h="520786">
                <a:tc>
                  <a:txBody>
                    <a:bodyPr/>
                    <a:lstStyle/>
                    <a:p>
                      <a:r>
                        <a:rPr lang="fi-FI" sz="1050" dirty="0"/>
                        <a:t>Matka-aika keskustasta</a:t>
                      </a:r>
                    </a:p>
                  </a:txBody>
                  <a:tcPr/>
                </a:tc>
                <a:tc>
                  <a:txBody>
                    <a:bodyPr/>
                    <a:lstStyle/>
                    <a:p>
                      <a:r>
                        <a:rPr lang="fi-FI" sz="1050" dirty="0"/>
                        <a:t>Liikuntapaikat kävellen</a:t>
                      </a:r>
                    </a:p>
                  </a:txBody>
                  <a:tcPr/>
                </a:tc>
                <a:tc>
                  <a:txBody>
                    <a:bodyPr/>
                    <a:lstStyle/>
                    <a:p>
                      <a:r>
                        <a:rPr lang="fi-FI" sz="1050" dirty="0"/>
                        <a:t>Yhteensä</a:t>
                      </a:r>
                    </a:p>
                  </a:txBody>
                  <a:tcPr/>
                </a:tc>
                <a:tc>
                  <a:txBody>
                    <a:bodyPr/>
                    <a:lstStyle/>
                    <a:p>
                      <a:r>
                        <a:rPr lang="fi-FI" sz="1050" dirty="0"/>
                        <a:t>Liikuntapaikat pyörällä</a:t>
                      </a:r>
                    </a:p>
                  </a:txBody>
                  <a:tcPr/>
                </a:tc>
                <a:tc>
                  <a:txBody>
                    <a:bodyPr/>
                    <a:lstStyle/>
                    <a:p>
                      <a:r>
                        <a:rPr lang="fi-FI" sz="1050" dirty="0"/>
                        <a:t>Yhteensä</a:t>
                      </a:r>
                    </a:p>
                  </a:txBody>
                  <a:tcPr/>
                </a:tc>
                <a:extLst>
                  <a:ext uri="{0D108BD9-81ED-4DB2-BD59-A6C34878D82A}">
                    <a16:rowId xmlns:a16="http://schemas.microsoft.com/office/drawing/2014/main" val="3646280686"/>
                  </a:ext>
                </a:extLst>
              </a:tr>
              <a:tr h="289326">
                <a:tc>
                  <a:txBody>
                    <a:bodyPr/>
                    <a:lstStyle/>
                    <a:p>
                      <a:r>
                        <a:rPr lang="fi-FI" sz="1050" dirty="0"/>
                        <a:t>Ydinkeskusta</a:t>
                      </a:r>
                    </a:p>
                  </a:txBody>
                  <a:tcPr/>
                </a:tc>
                <a:tc>
                  <a:txBody>
                    <a:bodyPr/>
                    <a:lstStyle/>
                    <a:p>
                      <a:r>
                        <a:rPr lang="fi-FI" sz="1050" dirty="0"/>
                        <a:t>49</a:t>
                      </a:r>
                    </a:p>
                  </a:txBody>
                  <a:tcPr/>
                </a:tc>
                <a:tc>
                  <a:txBody>
                    <a:bodyPr/>
                    <a:lstStyle/>
                    <a:p>
                      <a:r>
                        <a:rPr lang="fi-FI" sz="1050" dirty="0"/>
                        <a:t>49</a:t>
                      </a:r>
                    </a:p>
                  </a:txBody>
                  <a:tcPr/>
                </a:tc>
                <a:tc>
                  <a:txBody>
                    <a:bodyPr/>
                    <a:lstStyle/>
                    <a:p>
                      <a:r>
                        <a:rPr lang="fi-FI" sz="1050" dirty="0"/>
                        <a:t>94</a:t>
                      </a:r>
                    </a:p>
                  </a:txBody>
                  <a:tcPr/>
                </a:tc>
                <a:tc>
                  <a:txBody>
                    <a:bodyPr/>
                    <a:lstStyle/>
                    <a:p>
                      <a:r>
                        <a:rPr lang="fi-FI" sz="1050" dirty="0"/>
                        <a:t>94</a:t>
                      </a:r>
                    </a:p>
                  </a:txBody>
                  <a:tcPr/>
                </a:tc>
                <a:extLst>
                  <a:ext uri="{0D108BD9-81ED-4DB2-BD59-A6C34878D82A}">
                    <a16:rowId xmlns:a16="http://schemas.microsoft.com/office/drawing/2014/main" val="3253911498"/>
                  </a:ext>
                </a:extLst>
              </a:tr>
              <a:tr h="289326">
                <a:tc>
                  <a:txBody>
                    <a:bodyPr/>
                    <a:lstStyle/>
                    <a:p>
                      <a:r>
                        <a:rPr lang="fi-FI" sz="1050" dirty="0"/>
                        <a:t>5 – 10 min</a:t>
                      </a:r>
                    </a:p>
                  </a:txBody>
                  <a:tcPr/>
                </a:tc>
                <a:tc>
                  <a:txBody>
                    <a:bodyPr/>
                    <a:lstStyle/>
                    <a:p>
                      <a:r>
                        <a:rPr lang="fi-FI" sz="1050" dirty="0"/>
                        <a:t>26</a:t>
                      </a:r>
                    </a:p>
                  </a:txBody>
                  <a:tcPr/>
                </a:tc>
                <a:tc>
                  <a:txBody>
                    <a:bodyPr/>
                    <a:lstStyle/>
                    <a:p>
                      <a:r>
                        <a:rPr lang="fi-FI" sz="1050" dirty="0"/>
                        <a:t>75</a:t>
                      </a:r>
                    </a:p>
                  </a:txBody>
                  <a:tcPr/>
                </a:tc>
                <a:tc>
                  <a:txBody>
                    <a:bodyPr/>
                    <a:lstStyle/>
                    <a:p>
                      <a:r>
                        <a:rPr lang="fi-FI" sz="1050" dirty="0"/>
                        <a:t>70</a:t>
                      </a:r>
                    </a:p>
                  </a:txBody>
                  <a:tcPr/>
                </a:tc>
                <a:tc>
                  <a:txBody>
                    <a:bodyPr/>
                    <a:lstStyle/>
                    <a:p>
                      <a:r>
                        <a:rPr lang="fi-FI" sz="1050" dirty="0"/>
                        <a:t>164</a:t>
                      </a:r>
                    </a:p>
                  </a:txBody>
                  <a:tcPr/>
                </a:tc>
                <a:extLst>
                  <a:ext uri="{0D108BD9-81ED-4DB2-BD59-A6C34878D82A}">
                    <a16:rowId xmlns:a16="http://schemas.microsoft.com/office/drawing/2014/main" val="1378371342"/>
                  </a:ext>
                </a:extLst>
              </a:tr>
              <a:tr h="289326">
                <a:tc>
                  <a:txBody>
                    <a:bodyPr/>
                    <a:lstStyle/>
                    <a:p>
                      <a:r>
                        <a:rPr lang="fi-FI" sz="1050" dirty="0"/>
                        <a:t>10 – 15 min</a:t>
                      </a:r>
                    </a:p>
                  </a:txBody>
                  <a:tcPr/>
                </a:tc>
                <a:tc>
                  <a:txBody>
                    <a:bodyPr/>
                    <a:lstStyle/>
                    <a:p>
                      <a:r>
                        <a:rPr lang="fi-FI" sz="1050" dirty="0"/>
                        <a:t>16</a:t>
                      </a:r>
                    </a:p>
                  </a:txBody>
                  <a:tcPr/>
                </a:tc>
                <a:tc>
                  <a:txBody>
                    <a:bodyPr/>
                    <a:lstStyle/>
                    <a:p>
                      <a:r>
                        <a:rPr lang="fi-FI" sz="1050" dirty="0"/>
                        <a:t>91</a:t>
                      </a:r>
                    </a:p>
                  </a:txBody>
                  <a:tcPr/>
                </a:tc>
                <a:tc>
                  <a:txBody>
                    <a:bodyPr/>
                    <a:lstStyle/>
                    <a:p>
                      <a:r>
                        <a:rPr lang="fi-FI" sz="1050" dirty="0"/>
                        <a:t>12</a:t>
                      </a:r>
                    </a:p>
                  </a:txBody>
                  <a:tcPr/>
                </a:tc>
                <a:tc>
                  <a:txBody>
                    <a:bodyPr/>
                    <a:lstStyle/>
                    <a:p>
                      <a:r>
                        <a:rPr lang="fi-FI" sz="1050" dirty="0"/>
                        <a:t>176</a:t>
                      </a:r>
                    </a:p>
                  </a:txBody>
                  <a:tcPr/>
                </a:tc>
                <a:extLst>
                  <a:ext uri="{0D108BD9-81ED-4DB2-BD59-A6C34878D82A}">
                    <a16:rowId xmlns:a16="http://schemas.microsoft.com/office/drawing/2014/main" val="2476554895"/>
                  </a:ext>
                </a:extLst>
              </a:tr>
              <a:tr h="289326">
                <a:tc>
                  <a:txBody>
                    <a:bodyPr/>
                    <a:lstStyle/>
                    <a:p>
                      <a:r>
                        <a:rPr lang="fi-FI" sz="1050" dirty="0"/>
                        <a:t>15 – 20 min</a:t>
                      </a:r>
                    </a:p>
                  </a:txBody>
                  <a:tcPr/>
                </a:tc>
                <a:tc>
                  <a:txBody>
                    <a:bodyPr/>
                    <a:lstStyle/>
                    <a:p>
                      <a:r>
                        <a:rPr lang="fi-FI" sz="1050" dirty="0"/>
                        <a:t>21</a:t>
                      </a:r>
                    </a:p>
                  </a:txBody>
                  <a:tcPr/>
                </a:tc>
                <a:tc>
                  <a:txBody>
                    <a:bodyPr/>
                    <a:lstStyle/>
                    <a:p>
                      <a:r>
                        <a:rPr lang="fi-FI" sz="1050" dirty="0"/>
                        <a:t>112</a:t>
                      </a:r>
                    </a:p>
                  </a:txBody>
                  <a:tcPr/>
                </a:tc>
                <a:tc>
                  <a:txBody>
                    <a:bodyPr/>
                    <a:lstStyle/>
                    <a:p>
                      <a:r>
                        <a:rPr lang="fi-FI" sz="1050" dirty="0"/>
                        <a:t>18</a:t>
                      </a:r>
                    </a:p>
                  </a:txBody>
                  <a:tcPr/>
                </a:tc>
                <a:tc>
                  <a:txBody>
                    <a:bodyPr/>
                    <a:lstStyle/>
                    <a:p>
                      <a:r>
                        <a:rPr lang="fi-FI" sz="1050" dirty="0"/>
                        <a:t>194</a:t>
                      </a:r>
                    </a:p>
                  </a:txBody>
                  <a:tcPr/>
                </a:tc>
                <a:extLst>
                  <a:ext uri="{0D108BD9-81ED-4DB2-BD59-A6C34878D82A}">
                    <a16:rowId xmlns:a16="http://schemas.microsoft.com/office/drawing/2014/main" val="1323320536"/>
                  </a:ext>
                </a:extLst>
              </a:tr>
              <a:tr h="289326">
                <a:tc>
                  <a:txBody>
                    <a:bodyPr/>
                    <a:lstStyle/>
                    <a:p>
                      <a:r>
                        <a:rPr lang="fi-FI" sz="1050" dirty="0"/>
                        <a:t>20 – 25 min</a:t>
                      </a:r>
                    </a:p>
                  </a:txBody>
                  <a:tcPr/>
                </a:tc>
                <a:tc>
                  <a:txBody>
                    <a:bodyPr/>
                    <a:lstStyle/>
                    <a:p>
                      <a:r>
                        <a:rPr lang="fi-FI" sz="1050" dirty="0"/>
                        <a:t>26</a:t>
                      </a:r>
                    </a:p>
                  </a:txBody>
                  <a:tcPr/>
                </a:tc>
                <a:tc>
                  <a:txBody>
                    <a:bodyPr/>
                    <a:lstStyle/>
                    <a:p>
                      <a:r>
                        <a:rPr lang="fi-FI" sz="1050" dirty="0"/>
                        <a:t>138</a:t>
                      </a:r>
                    </a:p>
                  </a:txBody>
                  <a:tcPr/>
                </a:tc>
                <a:tc>
                  <a:txBody>
                    <a:bodyPr/>
                    <a:lstStyle/>
                    <a:p>
                      <a:r>
                        <a:rPr lang="fi-FI" sz="1050" dirty="0"/>
                        <a:t>19</a:t>
                      </a:r>
                    </a:p>
                  </a:txBody>
                  <a:tcPr/>
                </a:tc>
                <a:tc>
                  <a:txBody>
                    <a:bodyPr/>
                    <a:lstStyle/>
                    <a:p>
                      <a:r>
                        <a:rPr lang="fi-FI" sz="1050" dirty="0"/>
                        <a:t>213</a:t>
                      </a:r>
                    </a:p>
                  </a:txBody>
                  <a:tcPr/>
                </a:tc>
                <a:extLst>
                  <a:ext uri="{0D108BD9-81ED-4DB2-BD59-A6C34878D82A}">
                    <a16:rowId xmlns:a16="http://schemas.microsoft.com/office/drawing/2014/main" val="3878645219"/>
                  </a:ext>
                </a:extLst>
              </a:tr>
              <a:tr h="289326">
                <a:tc>
                  <a:txBody>
                    <a:bodyPr/>
                    <a:lstStyle/>
                    <a:p>
                      <a:r>
                        <a:rPr lang="fi-FI" sz="1050" dirty="0"/>
                        <a:t>25 – 30 min</a:t>
                      </a:r>
                    </a:p>
                  </a:txBody>
                  <a:tcPr/>
                </a:tc>
                <a:tc>
                  <a:txBody>
                    <a:bodyPr/>
                    <a:lstStyle/>
                    <a:p>
                      <a:r>
                        <a:rPr lang="fi-FI" sz="1050" dirty="0"/>
                        <a:t>21</a:t>
                      </a:r>
                    </a:p>
                  </a:txBody>
                  <a:tcPr/>
                </a:tc>
                <a:tc>
                  <a:txBody>
                    <a:bodyPr/>
                    <a:lstStyle/>
                    <a:p>
                      <a:r>
                        <a:rPr lang="fi-FI" sz="1050" dirty="0"/>
                        <a:t>159</a:t>
                      </a:r>
                    </a:p>
                  </a:txBody>
                  <a:tcPr/>
                </a:tc>
                <a:tc>
                  <a:txBody>
                    <a:bodyPr/>
                    <a:lstStyle/>
                    <a:p>
                      <a:r>
                        <a:rPr lang="fi-FI" sz="1050" dirty="0"/>
                        <a:t>3</a:t>
                      </a:r>
                    </a:p>
                  </a:txBody>
                  <a:tcPr/>
                </a:tc>
                <a:tc>
                  <a:txBody>
                    <a:bodyPr/>
                    <a:lstStyle/>
                    <a:p>
                      <a:r>
                        <a:rPr lang="fi-FI" sz="1050" dirty="0"/>
                        <a:t>216</a:t>
                      </a:r>
                    </a:p>
                  </a:txBody>
                  <a:tcPr/>
                </a:tc>
                <a:extLst>
                  <a:ext uri="{0D108BD9-81ED-4DB2-BD59-A6C34878D82A}">
                    <a16:rowId xmlns:a16="http://schemas.microsoft.com/office/drawing/2014/main" val="3905780711"/>
                  </a:ext>
                </a:extLst>
              </a:tr>
              <a:tr h="173596">
                <a:tc>
                  <a:txBody>
                    <a:bodyPr/>
                    <a:lstStyle/>
                    <a:p>
                      <a:r>
                        <a:rPr lang="fi-FI" sz="1050" dirty="0"/>
                        <a:t>Yli 30 min</a:t>
                      </a:r>
                    </a:p>
                  </a:txBody>
                  <a:tcPr/>
                </a:tc>
                <a:tc>
                  <a:txBody>
                    <a:bodyPr/>
                    <a:lstStyle/>
                    <a:p>
                      <a:r>
                        <a:rPr lang="fi-FI" sz="1050" dirty="0"/>
                        <a:t>159</a:t>
                      </a:r>
                    </a:p>
                  </a:txBody>
                  <a:tcPr/>
                </a:tc>
                <a:tc>
                  <a:txBody>
                    <a:bodyPr/>
                    <a:lstStyle/>
                    <a:p>
                      <a:r>
                        <a:rPr lang="fi-FI" sz="1050" dirty="0"/>
                        <a:t>318</a:t>
                      </a:r>
                    </a:p>
                  </a:txBody>
                  <a:tcPr/>
                </a:tc>
                <a:tc>
                  <a:txBody>
                    <a:bodyPr/>
                    <a:lstStyle/>
                    <a:p>
                      <a:r>
                        <a:rPr lang="fi-FI" sz="1050" dirty="0"/>
                        <a:t>102</a:t>
                      </a:r>
                    </a:p>
                  </a:txBody>
                  <a:tcPr/>
                </a:tc>
                <a:tc>
                  <a:txBody>
                    <a:bodyPr/>
                    <a:lstStyle/>
                    <a:p>
                      <a:r>
                        <a:rPr lang="fi-FI" sz="1050" dirty="0"/>
                        <a:t>318</a:t>
                      </a:r>
                    </a:p>
                  </a:txBody>
                  <a:tcPr/>
                </a:tc>
                <a:extLst>
                  <a:ext uri="{0D108BD9-81ED-4DB2-BD59-A6C34878D82A}">
                    <a16:rowId xmlns:a16="http://schemas.microsoft.com/office/drawing/2014/main" val="1299759102"/>
                  </a:ext>
                </a:extLst>
              </a:tr>
            </a:tbl>
          </a:graphicData>
        </a:graphic>
      </p:graphicFrame>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32</a:t>
            </a:fld>
            <a:endParaRPr lang="fi-FI"/>
          </a:p>
        </p:txBody>
      </p:sp>
    </p:spTree>
    <p:extLst>
      <p:ext uri="{BB962C8B-B14F-4D97-AF65-F5344CB8AC3E}">
        <p14:creationId xmlns:p14="http://schemas.microsoft.com/office/powerpoint/2010/main" val="3977342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8A8FA5-087D-DA34-6DDE-8A24717507D7}"/>
              </a:ext>
            </a:extLst>
          </p:cNvPr>
          <p:cNvSpPr>
            <a:spLocks noGrp="1"/>
          </p:cNvSpPr>
          <p:nvPr>
            <p:ph type="title"/>
          </p:nvPr>
        </p:nvSpPr>
        <p:spPr>
          <a:xfrm>
            <a:off x="367645" y="881381"/>
            <a:ext cx="3420709" cy="630518"/>
          </a:xfrm>
        </p:spPr>
        <p:txBody>
          <a:bodyPr>
            <a:normAutofit fontScale="90000"/>
          </a:bodyPr>
          <a:lstStyle/>
          <a:p>
            <a:r>
              <a:rPr lang="fi-FI" dirty="0"/>
              <a:t>Kilpailutason liikuntapaikkojen saavutettavuus</a:t>
            </a:r>
          </a:p>
        </p:txBody>
      </p:sp>
      <p:sp>
        <p:nvSpPr>
          <p:cNvPr id="7" name="Content Placeholder 4">
            <a:extLst>
              <a:ext uri="{FF2B5EF4-FFF2-40B4-BE49-F238E27FC236}">
                <a16:creationId xmlns:a16="http://schemas.microsoft.com/office/drawing/2014/main" id="{1294A23F-B356-9598-FAFD-681E53D22A4F}"/>
              </a:ext>
            </a:extLst>
          </p:cNvPr>
          <p:cNvSpPr>
            <a:spLocks noGrp="1"/>
          </p:cNvSpPr>
          <p:nvPr>
            <p:ph sz="half" idx="1"/>
          </p:nvPr>
        </p:nvSpPr>
        <p:spPr>
          <a:xfrm>
            <a:off x="367645" y="2437126"/>
            <a:ext cx="3592849" cy="991872"/>
          </a:xfrm>
        </p:spPr>
        <p:txBody>
          <a:bodyPr>
            <a:normAutofit/>
          </a:bodyPr>
          <a:lstStyle/>
          <a:p>
            <a:r>
              <a:rPr lang="fi-FI" sz="1400" dirty="0"/>
              <a:t>Kilpailutason liikuntapaikat Porvoon keskustassa sijaitsevat hyvien liikenneyhteyksien päässä myös kauempaa tulevia harrastajia ajatellen.</a:t>
            </a:r>
          </a:p>
        </p:txBody>
      </p:sp>
      <p:pic>
        <p:nvPicPr>
          <p:cNvPr id="2" name="Picture 1" descr="Vyöhykesaavutettavuuskartta autoilun matka-aikavyöhykkeistä Porvoosta puolentoista tunnin ajomatkan päähän.">
            <a:extLst>
              <a:ext uri="{FF2B5EF4-FFF2-40B4-BE49-F238E27FC236}">
                <a16:creationId xmlns:a16="http://schemas.microsoft.com/office/drawing/2014/main" id="{412BBB06-B5FC-96C5-0FAD-4D1FC22626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6" y="653296"/>
            <a:ext cx="7850311" cy="5551404"/>
          </a:xfrm>
          <a:prstGeom prst="rect">
            <a:avLst/>
          </a:prstGeom>
          <a:noFill/>
        </p:spPr>
      </p:pic>
      <p:graphicFrame>
        <p:nvGraphicFramePr>
          <p:cNvPr id="5" name="Table 4">
            <a:extLst>
              <a:ext uri="{FF2B5EF4-FFF2-40B4-BE49-F238E27FC236}">
                <a16:creationId xmlns:a16="http://schemas.microsoft.com/office/drawing/2014/main" id="{534548C5-0ECC-1DA8-ABBC-4A2997DD37BD}"/>
              </a:ext>
            </a:extLst>
          </p:cNvPr>
          <p:cNvGraphicFramePr>
            <a:graphicFrameLocks noGrp="1"/>
          </p:cNvGraphicFramePr>
          <p:nvPr>
            <p:extLst>
              <p:ext uri="{D42A27DB-BD31-4B8C-83A1-F6EECF244321}">
                <p14:modId xmlns:p14="http://schemas.microsoft.com/office/powerpoint/2010/main" val="911301624"/>
              </p:ext>
            </p:extLst>
          </p:nvPr>
        </p:nvGraphicFramePr>
        <p:xfrm>
          <a:off x="455183" y="3428998"/>
          <a:ext cx="3333171" cy="2677160"/>
        </p:xfrm>
        <a:graphic>
          <a:graphicData uri="http://schemas.openxmlformats.org/drawingml/2006/table">
            <a:tbl>
              <a:tblPr firstRow="1" bandRow="1">
                <a:tableStyleId>{69012ECD-51FC-41F1-AA8D-1B2483CD663E}</a:tableStyleId>
              </a:tblPr>
              <a:tblGrid>
                <a:gridCol w="1111057">
                  <a:extLst>
                    <a:ext uri="{9D8B030D-6E8A-4147-A177-3AD203B41FA5}">
                      <a16:colId xmlns:a16="http://schemas.microsoft.com/office/drawing/2014/main" val="3606713894"/>
                    </a:ext>
                  </a:extLst>
                </a:gridCol>
                <a:gridCol w="1111057">
                  <a:extLst>
                    <a:ext uri="{9D8B030D-6E8A-4147-A177-3AD203B41FA5}">
                      <a16:colId xmlns:a16="http://schemas.microsoft.com/office/drawing/2014/main" val="2213352230"/>
                    </a:ext>
                  </a:extLst>
                </a:gridCol>
                <a:gridCol w="1111057">
                  <a:extLst>
                    <a:ext uri="{9D8B030D-6E8A-4147-A177-3AD203B41FA5}">
                      <a16:colId xmlns:a16="http://schemas.microsoft.com/office/drawing/2014/main" val="1435057293"/>
                    </a:ext>
                  </a:extLst>
                </a:gridCol>
              </a:tblGrid>
              <a:tr h="370840">
                <a:tc>
                  <a:txBody>
                    <a:bodyPr/>
                    <a:lstStyle/>
                    <a:p>
                      <a:r>
                        <a:rPr lang="fi-FI" sz="1050" dirty="0"/>
                        <a:t>Matka-aika</a:t>
                      </a:r>
                    </a:p>
                  </a:txBody>
                  <a:tcPr/>
                </a:tc>
                <a:tc>
                  <a:txBody>
                    <a:bodyPr/>
                    <a:lstStyle/>
                    <a:p>
                      <a:r>
                        <a:rPr lang="fi-FI" sz="1050" dirty="0"/>
                        <a:t>Asukkaita vyöhykkeillä</a:t>
                      </a:r>
                    </a:p>
                  </a:txBody>
                  <a:tcPr/>
                </a:tc>
                <a:tc>
                  <a:txBody>
                    <a:bodyPr/>
                    <a:lstStyle/>
                    <a:p>
                      <a:r>
                        <a:rPr lang="fi-FI" sz="1050" dirty="0"/>
                        <a:t>Asukkaita yhteensä</a:t>
                      </a:r>
                    </a:p>
                  </a:txBody>
                  <a:tcPr/>
                </a:tc>
                <a:extLst>
                  <a:ext uri="{0D108BD9-81ED-4DB2-BD59-A6C34878D82A}">
                    <a16:rowId xmlns:a16="http://schemas.microsoft.com/office/drawing/2014/main" val="890436553"/>
                  </a:ext>
                </a:extLst>
              </a:tr>
              <a:tr h="370840">
                <a:tc>
                  <a:txBody>
                    <a:bodyPr/>
                    <a:lstStyle/>
                    <a:p>
                      <a:r>
                        <a:rPr lang="fi-FI" sz="1050" dirty="0"/>
                        <a:t>Alle 15 min</a:t>
                      </a:r>
                    </a:p>
                  </a:txBody>
                  <a:tcPr/>
                </a:tc>
                <a:tc>
                  <a:txBody>
                    <a:bodyPr/>
                    <a:lstStyle/>
                    <a:p>
                      <a:r>
                        <a:rPr lang="fi-FI" sz="1050" dirty="0"/>
                        <a:t>48 547</a:t>
                      </a:r>
                    </a:p>
                  </a:txBody>
                  <a:tcPr/>
                </a:tc>
                <a:tc>
                  <a:txBody>
                    <a:bodyPr/>
                    <a:lstStyle/>
                    <a:p>
                      <a:r>
                        <a:rPr lang="fi-FI" sz="1050" dirty="0"/>
                        <a:t>48 547</a:t>
                      </a:r>
                    </a:p>
                  </a:txBody>
                  <a:tcPr/>
                </a:tc>
                <a:extLst>
                  <a:ext uri="{0D108BD9-81ED-4DB2-BD59-A6C34878D82A}">
                    <a16:rowId xmlns:a16="http://schemas.microsoft.com/office/drawing/2014/main" val="3176132140"/>
                  </a:ext>
                </a:extLst>
              </a:tr>
              <a:tr h="370840">
                <a:tc>
                  <a:txBody>
                    <a:bodyPr/>
                    <a:lstStyle/>
                    <a:p>
                      <a:r>
                        <a:rPr lang="fi-FI" sz="1050" dirty="0"/>
                        <a:t>15 – 30 min</a:t>
                      </a:r>
                    </a:p>
                  </a:txBody>
                  <a:tcPr/>
                </a:tc>
                <a:tc>
                  <a:txBody>
                    <a:bodyPr/>
                    <a:lstStyle/>
                    <a:p>
                      <a:r>
                        <a:rPr lang="fi-FI" sz="1050" dirty="0"/>
                        <a:t>54 524</a:t>
                      </a:r>
                    </a:p>
                  </a:txBody>
                  <a:tcPr/>
                </a:tc>
                <a:tc>
                  <a:txBody>
                    <a:bodyPr/>
                    <a:lstStyle/>
                    <a:p>
                      <a:r>
                        <a:rPr lang="fi-FI" sz="1050" dirty="0"/>
                        <a:t>103 071</a:t>
                      </a:r>
                    </a:p>
                  </a:txBody>
                  <a:tcPr/>
                </a:tc>
                <a:extLst>
                  <a:ext uri="{0D108BD9-81ED-4DB2-BD59-A6C34878D82A}">
                    <a16:rowId xmlns:a16="http://schemas.microsoft.com/office/drawing/2014/main" val="1852768570"/>
                  </a:ext>
                </a:extLst>
              </a:tr>
              <a:tr h="370840">
                <a:tc>
                  <a:txBody>
                    <a:bodyPr/>
                    <a:lstStyle/>
                    <a:p>
                      <a:r>
                        <a:rPr lang="fi-FI" sz="1050" dirty="0"/>
                        <a:t>30 – 45 min</a:t>
                      </a:r>
                    </a:p>
                  </a:txBody>
                  <a:tcPr/>
                </a:tc>
                <a:tc>
                  <a:txBody>
                    <a:bodyPr/>
                    <a:lstStyle/>
                    <a:p>
                      <a:r>
                        <a:rPr lang="fi-FI" sz="1050" dirty="0"/>
                        <a:t>1 018 923</a:t>
                      </a:r>
                    </a:p>
                  </a:txBody>
                  <a:tcPr/>
                </a:tc>
                <a:tc>
                  <a:txBody>
                    <a:bodyPr/>
                    <a:lstStyle/>
                    <a:p>
                      <a:r>
                        <a:rPr lang="fi-FI" sz="1050" dirty="0"/>
                        <a:t>1 121 994</a:t>
                      </a:r>
                    </a:p>
                  </a:txBody>
                  <a:tcPr/>
                </a:tc>
                <a:extLst>
                  <a:ext uri="{0D108BD9-81ED-4DB2-BD59-A6C34878D82A}">
                    <a16:rowId xmlns:a16="http://schemas.microsoft.com/office/drawing/2014/main" val="2918554978"/>
                  </a:ext>
                </a:extLst>
              </a:tr>
              <a:tr h="370840">
                <a:tc>
                  <a:txBody>
                    <a:bodyPr/>
                    <a:lstStyle/>
                    <a:p>
                      <a:r>
                        <a:rPr lang="fi-FI" sz="1050" dirty="0"/>
                        <a:t>45 min – 1 h</a:t>
                      </a:r>
                    </a:p>
                  </a:txBody>
                  <a:tcPr/>
                </a:tc>
                <a:tc>
                  <a:txBody>
                    <a:bodyPr/>
                    <a:lstStyle/>
                    <a:p>
                      <a:r>
                        <a:rPr lang="fi-FI" sz="1050" dirty="0"/>
                        <a:t>426 212</a:t>
                      </a:r>
                    </a:p>
                  </a:txBody>
                  <a:tcPr/>
                </a:tc>
                <a:tc>
                  <a:txBody>
                    <a:bodyPr/>
                    <a:lstStyle/>
                    <a:p>
                      <a:r>
                        <a:rPr lang="fi-FI" sz="1050" dirty="0"/>
                        <a:t>1 548 206</a:t>
                      </a:r>
                    </a:p>
                  </a:txBody>
                  <a:tcPr/>
                </a:tc>
                <a:extLst>
                  <a:ext uri="{0D108BD9-81ED-4DB2-BD59-A6C34878D82A}">
                    <a16:rowId xmlns:a16="http://schemas.microsoft.com/office/drawing/2014/main" val="691758604"/>
                  </a:ext>
                </a:extLst>
              </a:tr>
              <a:tr h="370840">
                <a:tc>
                  <a:txBody>
                    <a:bodyPr/>
                    <a:lstStyle/>
                    <a:p>
                      <a:r>
                        <a:rPr lang="fi-FI" sz="1050" dirty="0"/>
                        <a:t>1 h – 1 h 15 min</a:t>
                      </a:r>
                    </a:p>
                  </a:txBody>
                  <a:tcPr/>
                </a:tc>
                <a:tc>
                  <a:txBody>
                    <a:bodyPr/>
                    <a:lstStyle/>
                    <a:p>
                      <a:r>
                        <a:rPr lang="fi-FI" sz="1050" dirty="0"/>
                        <a:t>357 979</a:t>
                      </a:r>
                    </a:p>
                  </a:txBody>
                  <a:tcPr/>
                </a:tc>
                <a:tc>
                  <a:txBody>
                    <a:bodyPr/>
                    <a:lstStyle/>
                    <a:p>
                      <a:r>
                        <a:rPr lang="fi-FI" sz="1050" dirty="0"/>
                        <a:t>1 906 185</a:t>
                      </a:r>
                    </a:p>
                  </a:txBody>
                  <a:tcPr/>
                </a:tc>
                <a:extLst>
                  <a:ext uri="{0D108BD9-81ED-4DB2-BD59-A6C34878D82A}">
                    <a16:rowId xmlns:a16="http://schemas.microsoft.com/office/drawing/2014/main" val="347142470"/>
                  </a:ext>
                </a:extLst>
              </a:tr>
              <a:tr h="370840">
                <a:tc>
                  <a:txBody>
                    <a:bodyPr/>
                    <a:lstStyle/>
                    <a:p>
                      <a:r>
                        <a:rPr lang="fi-FI" sz="1050" dirty="0"/>
                        <a:t>1 h 15 min – 1 h 30 min</a:t>
                      </a:r>
                    </a:p>
                  </a:txBody>
                  <a:tcPr/>
                </a:tc>
                <a:tc>
                  <a:txBody>
                    <a:bodyPr/>
                    <a:lstStyle/>
                    <a:p>
                      <a:r>
                        <a:rPr lang="fi-FI" sz="1050" dirty="0"/>
                        <a:t>185 933</a:t>
                      </a:r>
                    </a:p>
                  </a:txBody>
                  <a:tcPr/>
                </a:tc>
                <a:tc>
                  <a:txBody>
                    <a:bodyPr/>
                    <a:lstStyle/>
                    <a:p>
                      <a:r>
                        <a:rPr lang="fi-FI" sz="1050" dirty="0"/>
                        <a:t>2 092 118</a:t>
                      </a:r>
                    </a:p>
                  </a:txBody>
                  <a:tcPr/>
                </a:tc>
                <a:extLst>
                  <a:ext uri="{0D108BD9-81ED-4DB2-BD59-A6C34878D82A}">
                    <a16:rowId xmlns:a16="http://schemas.microsoft.com/office/drawing/2014/main" val="2614306031"/>
                  </a:ext>
                </a:extLst>
              </a:tr>
            </a:tbl>
          </a:graphicData>
        </a:graphic>
      </p:graphicFrame>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33</a:t>
            </a:fld>
            <a:endParaRPr lang="fi-FI"/>
          </a:p>
        </p:txBody>
      </p:sp>
    </p:spTree>
    <p:extLst>
      <p:ext uri="{BB962C8B-B14F-4D97-AF65-F5344CB8AC3E}">
        <p14:creationId xmlns:p14="http://schemas.microsoft.com/office/powerpoint/2010/main" val="3836159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3EA7F-F5D1-6BEA-B9D6-667DD769E5B0}"/>
              </a:ext>
            </a:extLst>
          </p:cNvPr>
          <p:cNvSpPr>
            <a:spLocks noGrp="1"/>
          </p:cNvSpPr>
          <p:nvPr>
            <p:ph type="title"/>
          </p:nvPr>
        </p:nvSpPr>
        <p:spPr>
          <a:xfrm>
            <a:off x="842681" y="956795"/>
            <a:ext cx="10628101" cy="1138870"/>
          </a:xfrm>
        </p:spPr>
        <p:txBody>
          <a:bodyPr/>
          <a:lstStyle/>
          <a:p>
            <a:r>
              <a:rPr lang="fi-FI" dirty="0"/>
              <a:t>Liikuntapaikkojen esteettömyys</a:t>
            </a:r>
          </a:p>
        </p:txBody>
      </p:sp>
      <p:sp>
        <p:nvSpPr>
          <p:cNvPr id="6" name="Slide Number Placeholder 5">
            <a:extLst>
              <a:ext uri="{FF2B5EF4-FFF2-40B4-BE49-F238E27FC236}">
                <a16:creationId xmlns:a16="http://schemas.microsoft.com/office/drawing/2014/main" id="{7AAED121-9718-28D0-A56F-87CEA58BC4BF}"/>
              </a:ext>
            </a:extLst>
          </p:cNvPr>
          <p:cNvSpPr>
            <a:spLocks noGrp="1"/>
          </p:cNvSpPr>
          <p:nvPr>
            <p:ph type="sldNum" sz="quarter" idx="12"/>
          </p:nvPr>
        </p:nvSpPr>
        <p:spPr/>
        <p:txBody>
          <a:bodyPr/>
          <a:lstStyle/>
          <a:p>
            <a:fld id="{31160B98-140E-4345-B1A3-2A7247C42973}" type="slidenum">
              <a:rPr lang="fi-FI" smtClean="0"/>
              <a:pPr/>
              <a:t>34</a:t>
            </a:fld>
            <a:endParaRPr lang="fi-FI"/>
          </a:p>
        </p:txBody>
      </p:sp>
      <p:sp>
        <p:nvSpPr>
          <p:cNvPr id="4" name="Content Placeholder 3">
            <a:extLst>
              <a:ext uri="{FF2B5EF4-FFF2-40B4-BE49-F238E27FC236}">
                <a16:creationId xmlns:a16="http://schemas.microsoft.com/office/drawing/2014/main" id="{A9A34931-4102-FAAE-106D-A7E375AD251F}"/>
              </a:ext>
            </a:extLst>
          </p:cNvPr>
          <p:cNvSpPr>
            <a:spLocks noGrp="1"/>
          </p:cNvSpPr>
          <p:nvPr>
            <p:ph idx="1"/>
          </p:nvPr>
        </p:nvSpPr>
        <p:spPr>
          <a:xfrm>
            <a:off x="898931" y="2095665"/>
            <a:ext cx="10515600" cy="3636000"/>
          </a:xfrm>
        </p:spPr>
        <p:txBody>
          <a:bodyPr>
            <a:normAutofit fontScale="92500" lnSpcReduction="20000"/>
          </a:bodyPr>
          <a:lstStyle/>
          <a:p>
            <a:r>
              <a:rPr lang="fi-FI" dirty="0"/>
              <a:t>Liikunta- ja ulkoilupaikkojen esteettömyydessä on parannettavaa.</a:t>
            </a:r>
          </a:p>
          <a:p>
            <a:r>
              <a:rPr lang="fi-FI" dirty="0"/>
              <a:t>Esteettömyys liikuntapaikkojen näkökulmasta liittyy niiden saavutettavuuteen ja helppokulkuisuuteen. Esteettömyyttä voidaan ulkotiloissa parantaa mm. tasaisilla pintamateriaaleilla, poistamalla kiveyksiä, lisäämällä kaiteita, valaisemalla pihoja ja ulkoilureittejä, kulkurampeilla, esteettömiin pysäköintipaikkoihin sekä automaattiovilla ja opasteilla. Sisätiloissa esteettömyyttä nostavat kaiteiden ja kulkuramppien lisääminen sekä hissit. Tiloissa tulisi kiinnittää huomiota riittävään avaruuteen, valoisuuteen ja tilan akustiikkaan.</a:t>
            </a:r>
          </a:p>
          <a:p>
            <a:r>
              <a:rPr lang="fi-FI" dirty="0"/>
              <a:t>Liikuntapaikkojen esteettömyys on todella paikkakohtaista: esim. ulkoliikuntapaikoissa pinnanmuodot, maaperä, kiveykset ja portaat sekä valaistuksen puute vaikuttavat liikuntapaikkojen saavutettavuuteen ja niiden käyttömahdollisuuksiin, joten minkään tyypin liikuntapaikkoja ei suoraan voi määritellä esteettömiksi.</a:t>
            </a:r>
          </a:p>
          <a:p>
            <a:r>
              <a:rPr lang="fi-FI" dirty="0"/>
              <a:t>Porvoon kaupungin verkkosivuilta ei ole löydettävissä esteettömiä liikuntapaikkoja. </a:t>
            </a:r>
            <a:r>
              <a:rPr lang="fi-FI" dirty="0" err="1"/>
              <a:t>Varlaxuddenin</a:t>
            </a:r>
            <a:r>
              <a:rPr lang="fi-FI" dirty="0"/>
              <a:t> esteetön reitti löytyy Google-haulla.</a:t>
            </a:r>
          </a:p>
          <a:p>
            <a:r>
              <a:rPr lang="fi-FI" dirty="0"/>
              <a:t>Kaupunkilaiskyselyssä toivottiin lisää esteettömiä liikuntapaikkoja ja luontopolkuja. Esteettömyys palvelee liikuntarajoitteisia, ikääntyneitä ja lapsiperheitä. </a:t>
            </a:r>
          </a:p>
          <a:p>
            <a:r>
              <a:rPr lang="fi-FI" dirty="0" err="1"/>
              <a:t>Aurorahalli</a:t>
            </a:r>
            <a:r>
              <a:rPr lang="fi-FI" dirty="0"/>
              <a:t>, jäähalli, Kokonhalli, Porvoon uimahalli ja Porvoon urheiluhalli on tutkittu Porvoon esteettömyyskartoituksessa (2012).</a:t>
            </a:r>
          </a:p>
          <a:p>
            <a:endParaRPr lang="fi-FI" dirty="0"/>
          </a:p>
        </p:txBody>
      </p:sp>
    </p:spTree>
    <p:extLst>
      <p:ext uri="{BB962C8B-B14F-4D97-AF65-F5344CB8AC3E}">
        <p14:creationId xmlns:p14="http://schemas.microsoft.com/office/powerpoint/2010/main" val="3059141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932C37-CC36-ACD5-483F-9D19E6AC5BD7}"/>
              </a:ext>
            </a:extLst>
          </p:cNvPr>
          <p:cNvSpPr>
            <a:spLocks noGrp="1"/>
          </p:cNvSpPr>
          <p:nvPr>
            <p:ph type="ctrTitle"/>
          </p:nvPr>
        </p:nvSpPr>
        <p:spPr>
          <a:xfrm>
            <a:off x="1524000" y="1427163"/>
            <a:ext cx="9144000" cy="2364550"/>
          </a:xfrm>
        </p:spPr>
        <p:txBody>
          <a:bodyPr anchor="b">
            <a:normAutofit/>
          </a:bodyPr>
          <a:lstStyle/>
          <a:p>
            <a:r>
              <a:rPr lang="fi-FI" dirty="0"/>
              <a:t>Nykytila-analyysi</a:t>
            </a:r>
          </a:p>
        </p:txBody>
      </p:sp>
      <p:sp>
        <p:nvSpPr>
          <p:cNvPr id="11" name="Subtitle 2">
            <a:extLst>
              <a:ext uri="{FF2B5EF4-FFF2-40B4-BE49-F238E27FC236}">
                <a16:creationId xmlns:a16="http://schemas.microsoft.com/office/drawing/2014/main" id="{F6C5F9E9-5DA1-B7F4-389A-C2DA4E1ED9DB}"/>
              </a:ext>
            </a:extLst>
          </p:cNvPr>
          <p:cNvSpPr>
            <a:spLocks noGrp="1"/>
          </p:cNvSpPr>
          <p:nvPr>
            <p:ph type="subTitle" idx="1"/>
          </p:nvPr>
        </p:nvSpPr>
        <p:spPr>
          <a:xfrm>
            <a:off x="1524000" y="3970002"/>
            <a:ext cx="9144000" cy="1146403"/>
          </a:xfrm>
        </p:spPr>
        <p:txBody>
          <a:bodyPr/>
          <a:lstStyle/>
          <a:p>
            <a:r>
              <a:rPr lang="fi-FI" dirty="0"/>
              <a:t>Kyläalueiden tarkastelu</a:t>
            </a:r>
            <a:endParaRPr lang="en-US" dirty="0"/>
          </a:p>
        </p:txBody>
      </p:sp>
      <p:sp>
        <p:nvSpPr>
          <p:cNvPr id="4" name="Slide Number Placeholder 3">
            <a:extLst>
              <a:ext uri="{FF2B5EF4-FFF2-40B4-BE49-F238E27FC236}">
                <a16:creationId xmlns:a16="http://schemas.microsoft.com/office/drawing/2014/main" id="{82030C95-7D61-C260-F3DD-77CFD57CB4CC}"/>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35</a:t>
            </a:fld>
            <a:endParaRPr lang="fi-FI"/>
          </a:p>
        </p:txBody>
      </p:sp>
    </p:spTree>
    <p:extLst>
      <p:ext uri="{BB962C8B-B14F-4D97-AF65-F5344CB8AC3E}">
        <p14:creationId xmlns:p14="http://schemas.microsoft.com/office/powerpoint/2010/main" val="3722170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795BC-66E4-5803-0B5B-27BD135A947D}"/>
              </a:ext>
            </a:extLst>
          </p:cNvPr>
          <p:cNvSpPr>
            <a:spLocks noGrp="1"/>
          </p:cNvSpPr>
          <p:nvPr>
            <p:ph type="title"/>
          </p:nvPr>
        </p:nvSpPr>
        <p:spPr>
          <a:xfrm>
            <a:off x="454754" y="942502"/>
            <a:ext cx="3673510" cy="1138870"/>
          </a:xfrm>
        </p:spPr>
        <p:txBody>
          <a:bodyPr/>
          <a:lstStyle/>
          <a:p>
            <a:r>
              <a:rPr lang="fi-FI" dirty="0"/>
              <a:t>Porvoon kylät</a:t>
            </a:r>
          </a:p>
        </p:txBody>
      </p:sp>
      <p:sp>
        <p:nvSpPr>
          <p:cNvPr id="3" name="Content Placeholder 2">
            <a:extLst>
              <a:ext uri="{FF2B5EF4-FFF2-40B4-BE49-F238E27FC236}">
                <a16:creationId xmlns:a16="http://schemas.microsoft.com/office/drawing/2014/main" id="{D9B914B2-AE63-5810-A86C-6F0D4CB588C2}"/>
              </a:ext>
            </a:extLst>
          </p:cNvPr>
          <p:cNvSpPr>
            <a:spLocks noGrp="1"/>
          </p:cNvSpPr>
          <p:nvPr>
            <p:ph idx="1"/>
          </p:nvPr>
        </p:nvSpPr>
        <p:spPr>
          <a:xfrm>
            <a:off x="454754" y="1917642"/>
            <a:ext cx="4231546" cy="3636000"/>
          </a:xfrm>
        </p:spPr>
        <p:txBody>
          <a:bodyPr>
            <a:normAutofit/>
          </a:bodyPr>
          <a:lstStyle/>
          <a:p>
            <a:r>
              <a:rPr lang="fi-FI" sz="1600" dirty="0"/>
              <a:t>Porvoossa on noin 80 historiallista kylää, joista kylärakenne-ohjelmassa vuonna 2014 palvelukyliksi määriteltiin </a:t>
            </a:r>
            <a:r>
              <a:rPr lang="fi-FI" sz="1600" dirty="0" err="1"/>
              <a:t>Kulloo</a:t>
            </a:r>
            <a:r>
              <a:rPr lang="fi-FI" sz="1600" dirty="0"/>
              <a:t>, Hinthaara, </a:t>
            </a:r>
            <a:r>
              <a:rPr lang="fi-FI" sz="1600" dirty="0" err="1"/>
              <a:t>Kerkkoo</a:t>
            </a:r>
            <a:r>
              <a:rPr lang="fi-FI" sz="1600" dirty="0"/>
              <a:t>, Ilola ja Epoo sekä </a:t>
            </a:r>
            <a:r>
              <a:rPr lang="fi-FI" sz="1600" dirty="0" err="1"/>
              <a:t>Fagersta</a:t>
            </a:r>
            <a:r>
              <a:rPr lang="fi-FI" sz="1600" dirty="0"/>
              <a:t>–</a:t>
            </a:r>
            <a:r>
              <a:rPr lang="fi-FI" sz="1600" dirty="0" err="1"/>
              <a:t>Gäddrag</a:t>
            </a:r>
            <a:r>
              <a:rPr lang="fi-FI" sz="1600" dirty="0"/>
              <a:t> kyläkeskittymä.</a:t>
            </a:r>
          </a:p>
          <a:p>
            <a:r>
              <a:rPr lang="fi-FI" sz="1600" dirty="0"/>
              <a:t>Kylät muodostavat omia taajamakeskittymiään keskustaajaman ulkopuolelle</a:t>
            </a:r>
          </a:p>
          <a:p>
            <a:r>
              <a:rPr lang="fi-FI" sz="1600" dirty="0"/>
              <a:t>Kyläaluetarkasteluun on valittu yllämainitut palvelukylät sekä YKR-aineiston perusteella myös taajamaksi luokiteltu </a:t>
            </a:r>
            <a:r>
              <a:rPr lang="fi-FI" sz="1600" dirty="0" err="1"/>
              <a:t>Jakarin</a:t>
            </a:r>
            <a:r>
              <a:rPr lang="fi-FI" sz="1600" dirty="0"/>
              <a:t> taajama.</a:t>
            </a:r>
          </a:p>
        </p:txBody>
      </p:sp>
      <p:sp>
        <p:nvSpPr>
          <p:cNvPr id="5" name="Slide Number Placeholder 4">
            <a:extLst>
              <a:ext uri="{FF2B5EF4-FFF2-40B4-BE49-F238E27FC236}">
                <a16:creationId xmlns:a16="http://schemas.microsoft.com/office/drawing/2014/main" id="{E7F7F2FA-2DB2-0E2A-DF00-67BC2E6EAFD3}"/>
              </a:ext>
            </a:extLst>
          </p:cNvPr>
          <p:cNvSpPr>
            <a:spLocks noGrp="1"/>
          </p:cNvSpPr>
          <p:nvPr>
            <p:ph type="sldNum" sz="quarter" idx="12"/>
          </p:nvPr>
        </p:nvSpPr>
        <p:spPr/>
        <p:txBody>
          <a:bodyPr/>
          <a:lstStyle/>
          <a:p>
            <a:fld id="{31160B98-140E-4345-B1A3-2A7247C42973}" type="slidenum">
              <a:rPr lang="fi-FI" smtClean="0"/>
              <a:t>36</a:t>
            </a:fld>
            <a:endParaRPr lang="fi-FI" dirty="0"/>
          </a:p>
        </p:txBody>
      </p:sp>
      <p:pic>
        <p:nvPicPr>
          <p:cNvPr id="7" name="Picture 6" descr="Porvoon kyläkeskukset ja kaupungin yhdyskuntarakenne.">
            <a:extLst>
              <a:ext uri="{FF2B5EF4-FFF2-40B4-BE49-F238E27FC236}">
                <a16:creationId xmlns:a16="http://schemas.microsoft.com/office/drawing/2014/main" id="{DBC9B338-2FA1-DE47-72E5-622D28AD57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63273" y="646546"/>
            <a:ext cx="5396818" cy="5560290"/>
          </a:xfrm>
          <a:prstGeom prst="rect">
            <a:avLst/>
          </a:prstGeom>
        </p:spPr>
      </p:pic>
    </p:spTree>
    <p:extLst>
      <p:ext uri="{BB962C8B-B14F-4D97-AF65-F5344CB8AC3E}">
        <p14:creationId xmlns:p14="http://schemas.microsoft.com/office/powerpoint/2010/main" val="1699513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7A260F6-0818-D86B-F073-0EAB3A03BB9D}"/>
              </a:ext>
            </a:extLst>
          </p:cNvPr>
          <p:cNvSpPr txBox="1">
            <a:spLocks noGrp="1"/>
          </p:cNvSpPr>
          <p:nvPr>
            <p:ph type="title" idx="4294967295"/>
          </p:nvPr>
        </p:nvSpPr>
        <p:spPr>
          <a:xfrm>
            <a:off x="454753" y="942502"/>
            <a:ext cx="4996135" cy="11388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83000"/>
              </a:lnSpc>
              <a:spcBef>
                <a:spcPct val="0"/>
              </a:spcBef>
              <a:buNone/>
              <a:defRPr sz="4000" kern="1200" spc="-40" baseline="0">
                <a:solidFill>
                  <a:schemeClr val="tx2"/>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fi-FI" sz="4000" b="0" i="0" u="none" strike="noStrike" kern="1200" cap="none" spc="-40" normalizeH="0" baseline="0" noProof="0" dirty="0">
                <a:ln>
                  <a:noFill/>
                </a:ln>
                <a:solidFill>
                  <a:schemeClr val="tx2"/>
                </a:solidFill>
                <a:effectLst/>
                <a:uLnTx/>
                <a:uFillTx/>
                <a:latin typeface="+mj-lt"/>
                <a:ea typeface="+mj-ea"/>
                <a:cs typeface="+mj-cs"/>
              </a:rPr>
              <a:t>Kylien saavutettavuus-vyöhykkeet</a:t>
            </a:r>
          </a:p>
        </p:txBody>
      </p:sp>
      <p:sp>
        <p:nvSpPr>
          <p:cNvPr id="2" name="Content Placeholder 2">
            <a:extLst>
              <a:ext uri="{FF2B5EF4-FFF2-40B4-BE49-F238E27FC236}">
                <a16:creationId xmlns:a16="http://schemas.microsoft.com/office/drawing/2014/main" id="{F9BC500C-701B-5366-082A-DC71B4841317}"/>
              </a:ext>
            </a:extLst>
          </p:cNvPr>
          <p:cNvSpPr>
            <a:spLocks noGrp="1"/>
          </p:cNvSpPr>
          <p:nvPr>
            <p:ph idx="1"/>
          </p:nvPr>
        </p:nvSpPr>
        <p:spPr>
          <a:xfrm>
            <a:off x="454754" y="2405914"/>
            <a:ext cx="4231546" cy="3636000"/>
          </a:xfrm>
        </p:spPr>
        <p:txBody>
          <a:bodyPr>
            <a:normAutofit/>
          </a:bodyPr>
          <a:lstStyle/>
          <a:p>
            <a:r>
              <a:rPr lang="fi-FI" sz="1600" dirty="0"/>
              <a:t>Kyläalueet sijaitsevat etäällä suhteessa suurimpaan osaan Porvoon liikuntapaikoista.</a:t>
            </a:r>
          </a:p>
          <a:p>
            <a:r>
              <a:rPr lang="fi-FI" sz="1600" dirty="0"/>
              <a:t>Paikallisten lähiliikuntapaikkojen merkitys on suuri kylien asukkaille arkiliikunnan kannalta.</a:t>
            </a:r>
          </a:p>
          <a:p>
            <a:r>
              <a:rPr lang="fi-FI" sz="1600" dirty="0"/>
              <a:t>Keskustan liikuntapaikat ovat pääosin alle 10 km päässä kylätaajamista.</a:t>
            </a:r>
          </a:p>
        </p:txBody>
      </p:sp>
      <p:pic>
        <p:nvPicPr>
          <p:cNvPr id="7" name="Picture 6" descr="Kylien vyöhykesaavutettavuuskartta teiden etäisyysvyöhykkeistä suhteessa liikuntapaikkoihin.">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94866" y="653297"/>
            <a:ext cx="6497134" cy="5551405"/>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37</a:t>
            </a:fld>
            <a:endParaRPr lang="fi-FI"/>
          </a:p>
        </p:txBody>
      </p:sp>
    </p:spTree>
    <p:extLst>
      <p:ext uri="{BB962C8B-B14F-4D97-AF65-F5344CB8AC3E}">
        <p14:creationId xmlns:p14="http://schemas.microsoft.com/office/powerpoint/2010/main" val="1441130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D96492-3932-1623-4097-8E4D1E49166E}"/>
              </a:ext>
            </a:extLst>
          </p:cNvPr>
          <p:cNvSpPr txBox="1">
            <a:spLocks noGrp="1"/>
          </p:cNvSpPr>
          <p:nvPr>
            <p:ph type="title" idx="4294967295"/>
          </p:nvPr>
        </p:nvSpPr>
        <p:spPr>
          <a:xfrm>
            <a:off x="454753" y="942502"/>
            <a:ext cx="4996135" cy="11388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83000"/>
              </a:lnSpc>
              <a:spcBef>
                <a:spcPct val="0"/>
              </a:spcBef>
              <a:buNone/>
              <a:defRPr sz="4000" kern="1200" spc="-40" baseline="0">
                <a:solidFill>
                  <a:schemeClr val="tx2"/>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fi-FI" sz="4000" b="0" i="0" u="none" strike="noStrike" kern="1200" cap="none" spc="-40" normalizeH="0" baseline="0" noProof="0" dirty="0">
                <a:ln>
                  <a:noFill/>
                </a:ln>
                <a:solidFill>
                  <a:schemeClr val="tx2"/>
                </a:solidFill>
                <a:effectLst/>
                <a:uLnTx/>
                <a:uFillTx/>
                <a:latin typeface="+mj-lt"/>
                <a:ea typeface="+mj-ea"/>
                <a:cs typeface="+mj-cs"/>
              </a:rPr>
              <a:t>Kylien asukkaat ja liikuntapaikat</a:t>
            </a:r>
          </a:p>
        </p:txBody>
      </p:sp>
      <p:sp>
        <p:nvSpPr>
          <p:cNvPr id="2" name="Content Placeholder 4">
            <a:extLst>
              <a:ext uri="{FF2B5EF4-FFF2-40B4-BE49-F238E27FC236}">
                <a16:creationId xmlns:a16="http://schemas.microsoft.com/office/drawing/2014/main" id="{6E07A10D-D93F-9190-C055-66BA5BF9584E}"/>
              </a:ext>
            </a:extLst>
          </p:cNvPr>
          <p:cNvSpPr txBox="1">
            <a:spLocks/>
          </p:cNvSpPr>
          <p:nvPr/>
        </p:nvSpPr>
        <p:spPr>
          <a:xfrm>
            <a:off x="367645" y="2300543"/>
            <a:ext cx="3677993" cy="3825383"/>
          </a:xfrm>
          <a:prstGeom prst="rect">
            <a:avLst/>
          </a:prstGeom>
        </p:spPr>
        <p:txBody>
          <a:bodyPr vert="horz" lIns="0" tIns="0" rIns="0" bIns="0" rtlCol="0">
            <a:normAutofit/>
          </a:bodyPr>
          <a:lstStyle>
            <a:lvl1pPr marL="228600" indent="-228600"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896938" indent="-269875"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600" dirty="0"/>
              <a:t>Näiden liikuntapaikkojen pääasiallisia käyttäjiä ovat lähialueiden asukkaat.</a:t>
            </a:r>
          </a:p>
          <a:p>
            <a:r>
              <a:rPr lang="fi-FI" sz="1600" dirty="0"/>
              <a:t>Kylien liikuntapaikat koostuvat lähinnä omatoimisen liikunnan paikoista ja lähiliikuntapaikoista eli hiekka- ja pallokentistä sekä ulkoilu- ja virkistyskohteista.</a:t>
            </a:r>
          </a:p>
          <a:p>
            <a:r>
              <a:rPr lang="fi-FI" sz="1600" dirty="0"/>
              <a:t>Monissa kylissä paikallisen koulun liikuntasali toimii alueen ainoana sisäliikuntapaikkana.</a:t>
            </a:r>
          </a:p>
          <a:p>
            <a:endParaRPr lang="fi-FI" sz="1600" dirty="0"/>
          </a:p>
          <a:p>
            <a:endParaRPr lang="fi-FI" sz="1600" dirty="0"/>
          </a:p>
          <a:p>
            <a:pPr marL="627063" lvl="1" indent="0">
              <a:buFont typeface="Calibri" panose="020F0502020204030204" pitchFamily="34" charset="0"/>
              <a:buNone/>
            </a:pPr>
            <a:endParaRPr lang="fi-FI" sz="1600" dirty="0"/>
          </a:p>
        </p:txBody>
      </p:sp>
      <p:pic>
        <p:nvPicPr>
          <p:cNvPr id="7" name="Picture 6" descr="Kyläkohtainen ruutukartta väestön määrästä ja sijoittumisesta suhteessa kylien liikuntapaikkoihin.">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5" y="653296"/>
            <a:ext cx="7850313" cy="5551404"/>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38</a:t>
            </a:fld>
            <a:endParaRPr lang="fi-FI"/>
          </a:p>
        </p:txBody>
      </p:sp>
    </p:spTree>
    <p:extLst>
      <p:ext uri="{BB962C8B-B14F-4D97-AF65-F5344CB8AC3E}">
        <p14:creationId xmlns:p14="http://schemas.microsoft.com/office/powerpoint/2010/main" val="2483374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29C691-6AAF-346F-4D37-265F99D4B545}"/>
              </a:ext>
            </a:extLst>
          </p:cNvPr>
          <p:cNvSpPr txBox="1">
            <a:spLocks noGrp="1"/>
          </p:cNvSpPr>
          <p:nvPr>
            <p:ph type="title" idx="4294967295"/>
          </p:nvPr>
        </p:nvSpPr>
        <p:spPr>
          <a:xfrm>
            <a:off x="454753" y="942502"/>
            <a:ext cx="4996135" cy="11388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83000"/>
              </a:lnSpc>
              <a:spcBef>
                <a:spcPct val="0"/>
              </a:spcBef>
              <a:buNone/>
              <a:defRPr sz="4000" kern="1200" spc="-40" baseline="0">
                <a:solidFill>
                  <a:schemeClr val="tx2"/>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fi-FI" sz="4000" b="0" i="0" u="none" strike="noStrike" kern="1200" cap="none" spc="-40" normalizeH="0" baseline="0" noProof="0" dirty="0">
                <a:ln>
                  <a:noFill/>
                </a:ln>
                <a:solidFill>
                  <a:schemeClr val="tx2"/>
                </a:solidFill>
                <a:effectLst/>
                <a:uLnTx/>
                <a:uFillTx/>
                <a:latin typeface="+mj-lt"/>
                <a:ea typeface="+mj-ea"/>
                <a:cs typeface="+mj-cs"/>
              </a:rPr>
              <a:t>Kyläalueiden tarkastelu</a:t>
            </a:r>
          </a:p>
        </p:txBody>
      </p:sp>
      <p:sp>
        <p:nvSpPr>
          <p:cNvPr id="3" name="Content Placeholder 2">
            <a:extLst>
              <a:ext uri="{FF2B5EF4-FFF2-40B4-BE49-F238E27FC236}">
                <a16:creationId xmlns:a16="http://schemas.microsoft.com/office/drawing/2014/main" id="{D9B914B2-AE63-5810-A86C-6F0D4CB588C2}"/>
              </a:ext>
            </a:extLst>
          </p:cNvPr>
          <p:cNvSpPr>
            <a:spLocks noGrp="1"/>
          </p:cNvSpPr>
          <p:nvPr>
            <p:ph idx="1"/>
          </p:nvPr>
        </p:nvSpPr>
        <p:spPr>
          <a:xfrm>
            <a:off x="842682" y="1805271"/>
            <a:ext cx="10515600" cy="4338354"/>
          </a:xfrm>
        </p:spPr>
        <p:txBody>
          <a:bodyPr>
            <a:normAutofit/>
          </a:bodyPr>
          <a:lstStyle/>
          <a:p>
            <a:r>
              <a:rPr lang="fi-FI" dirty="0"/>
              <a:t>Yhteenveto kyläalueiden asukkaiden ja lähiliikuntapaikkojen määristä:</a:t>
            </a:r>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endParaRPr lang="fi-FI" dirty="0"/>
          </a:p>
          <a:p>
            <a:r>
              <a:rPr lang="fi-FI" dirty="0"/>
              <a:t>Laskettu tutkimalla, mitkä asukkaat ja liikuntapaikat ovat lähimpänä mitäkin kylää.</a:t>
            </a:r>
          </a:p>
        </p:txBody>
      </p:sp>
      <p:graphicFrame>
        <p:nvGraphicFramePr>
          <p:cNvPr id="4" name="Table 3">
            <a:extLst>
              <a:ext uri="{FF2B5EF4-FFF2-40B4-BE49-F238E27FC236}">
                <a16:creationId xmlns:a16="http://schemas.microsoft.com/office/drawing/2014/main" id="{40845B7E-C074-4D17-CDDF-4EEBA88DB66E}"/>
              </a:ext>
            </a:extLst>
          </p:cNvPr>
          <p:cNvGraphicFramePr>
            <a:graphicFrameLocks noGrp="1"/>
          </p:cNvGraphicFramePr>
          <p:nvPr>
            <p:extLst>
              <p:ext uri="{D42A27DB-BD31-4B8C-83A1-F6EECF244321}">
                <p14:modId xmlns:p14="http://schemas.microsoft.com/office/powerpoint/2010/main" val="3724567837"/>
              </p:ext>
            </p:extLst>
          </p:nvPr>
        </p:nvGraphicFramePr>
        <p:xfrm>
          <a:off x="1297354" y="2374542"/>
          <a:ext cx="9141739" cy="2756898"/>
        </p:xfrm>
        <a:graphic>
          <a:graphicData uri="http://schemas.openxmlformats.org/drawingml/2006/table">
            <a:tbl>
              <a:tblPr firstRow="1" bandRow="1">
                <a:tableStyleId>{69012ECD-51FC-41F1-AA8D-1B2483CD663E}</a:tableStyleId>
              </a:tblPr>
              <a:tblGrid>
                <a:gridCol w="1463732">
                  <a:extLst>
                    <a:ext uri="{9D8B030D-6E8A-4147-A177-3AD203B41FA5}">
                      <a16:colId xmlns:a16="http://schemas.microsoft.com/office/drawing/2014/main" val="1153803177"/>
                    </a:ext>
                  </a:extLst>
                </a:gridCol>
                <a:gridCol w="804341">
                  <a:extLst>
                    <a:ext uri="{9D8B030D-6E8A-4147-A177-3AD203B41FA5}">
                      <a16:colId xmlns:a16="http://schemas.microsoft.com/office/drawing/2014/main" val="2472049015"/>
                    </a:ext>
                  </a:extLst>
                </a:gridCol>
                <a:gridCol w="1145611">
                  <a:extLst>
                    <a:ext uri="{9D8B030D-6E8A-4147-A177-3AD203B41FA5}">
                      <a16:colId xmlns:a16="http://schemas.microsoft.com/office/drawing/2014/main" val="2665149487"/>
                    </a:ext>
                  </a:extLst>
                </a:gridCol>
                <a:gridCol w="1145611">
                  <a:extLst>
                    <a:ext uri="{9D8B030D-6E8A-4147-A177-3AD203B41FA5}">
                      <a16:colId xmlns:a16="http://schemas.microsoft.com/office/drawing/2014/main" val="2975676246"/>
                    </a:ext>
                  </a:extLst>
                </a:gridCol>
                <a:gridCol w="1145611">
                  <a:extLst>
                    <a:ext uri="{9D8B030D-6E8A-4147-A177-3AD203B41FA5}">
                      <a16:colId xmlns:a16="http://schemas.microsoft.com/office/drawing/2014/main" val="3446165773"/>
                    </a:ext>
                  </a:extLst>
                </a:gridCol>
                <a:gridCol w="1145611">
                  <a:extLst>
                    <a:ext uri="{9D8B030D-6E8A-4147-A177-3AD203B41FA5}">
                      <a16:colId xmlns:a16="http://schemas.microsoft.com/office/drawing/2014/main" val="4040046482"/>
                    </a:ext>
                  </a:extLst>
                </a:gridCol>
                <a:gridCol w="1145611">
                  <a:extLst>
                    <a:ext uri="{9D8B030D-6E8A-4147-A177-3AD203B41FA5}">
                      <a16:colId xmlns:a16="http://schemas.microsoft.com/office/drawing/2014/main" val="280886546"/>
                    </a:ext>
                  </a:extLst>
                </a:gridCol>
                <a:gridCol w="1145611">
                  <a:extLst>
                    <a:ext uri="{9D8B030D-6E8A-4147-A177-3AD203B41FA5}">
                      <a16:colId xmlns:a16="http://schemas.microsoft.com/office/drawing/2014/main" val="2748749337"/>
                    </a:ext>
                  </a:extLst>
                </a:gridCol>
              </a:tblGrid>
              <a:tr h="306322">
                <a:tc>
                  <a:txBody>
                    <a:bodyPr/>
                    <a:lstStyle/>
                    <a:p>
                      <a:endParaRPr lang="fi-FI" sz="1400" dirty="0"/>
                    </a:p>
                  </a:txBody>
                  <a:tcPr/>
                </a:tc>
                <a:tc>
                  <a:txBody>
                    <a:bodyPr/>
                    <a:lstStyle/>
                    <a:p>
                      <a:r>
                        <a:rPr lang="fi-FI" sz="1400" dirty="0" err="1"/>
                        <a:t>Kulloo</a:t>
                      </a:r>
                      <a:endParaRPr lang="fi-FI" sz="1400" dirty="0"/>
                    </a:p>
                  </a:txBody>
                  <a:tcPr/>
                </a:tc>
                <a:tc>
                  <a:txBody>
                    <a:bodyPr/>
                    <a:lstStyle/>
                    <a:p>
                      <a:r>
                        <a:rPr lang="fi-FI" sz="1400" dirty="0"/>
                        <a:t>Hinthaara</a:t>
                      </a:r>
                    </a:p>
                  </a:txBody>
                  <a:tcPr/>
                </a:tc>
                <a:tc>
                  <a:txBody>
                    <a:bodyPr/>
                    <a:lstStyle/>
                    <a:p>
                      <a:r>
                        <a:rPr lang="fi-FI" sz="1400" dirty="0" err="1"/>
                        <a:t>Kerkkoo</a:t>
                      </a:r>
                      <a:endParaRPr lang="fi-FI" sz="1400" dirty="0"/>
                    </a:p>
                  </a:txBody>
                  <a:tcPr/>
                </a:tc>
                <a:tc>
                  <a:txBody>
                    <a:bodyPr/>
                    <a:lstStyle/>
                    <a:p>
                      <a:r>
                        <a:rPr lang="fi-FI" sz="1400" dirty="0"/>
                        <a:t>Ilola</a:t>
                      </a:r>
                    </a:p>
                  </a:txBody>
                  <a:tcPr/>
                </a:tc>
                <a:tc>
                  <a:txBody>
                    <a:bodyPr/>
                    <a:lstStyle/>
                    <a:p>
                      <a:r>
                        <a:rPr lang="fi-FI" sz="1400" dirty="0"/>
                        <a:t>Epoo</a:t>
                      </a:r>
                    </a:p>
                  </a:txBody>
                  <a:tcPr/>
                </a:tc>
                <a:tc>
                  <a:txBody>
                    <a:bodyPr/>
                    <a:lstStyle/>
                    <a:p>
                      <a:r>
                        <a:rPr lang="fi-FI" sz="1400" dirty="0" err="1"/>
                        <a:t>Fagersta</a:t>
                      </a:r>
                      <a:endParaRPr lang="fi-FI" sz="1400" dirty="0"/>
                    </a:p>
                  </a:txBody>
                  <a:tcPr/>
                </a:tc>
                <a:tc>
                  <a:txBody>
                    <a:bodyPr/>
                    <a:lstStyle/>
                    <a:p>
                      <a:r>
                        <a:rPr lang="fi-FI" sz="1400" dirty="0" err="1"/>
                        <a:t>Jakari</a:t>
                      </a:r>
                      <a:endParaRPr lang="fi-FI" sz="1400" dirty="0"/>
                    </a:p>
                  </a:txBody>
                  <a:tcPr/>
                </a:tc>
                <a:extLst>
                  <a:ext uri="{0D108BD9-81ED-4DB2-BD59-A6C34878D82A}">
                    <a16:rowId xmlns:a16="http://schemas.microsoft.com/office/drawing/2014/main" val="1437356794"/>
                  </a:ext>
                </a:extLst>
              </a:tr>
              <a:tr h="306322">
                <a:tc>
                  <a:txBody>
                    <a:bodyPr/>
                    <a:lstStyle/>
                    <a:p>
                      <a:r>
                        <a:rPr lang="fi-FI" sz="1400" dirty="0"/>
                        <a:t>Kyläkeskus as.</a:t>
                      </a:r>
                    </a:p>
                  </a:txBody>
                  <a:tcPr/>
                </a:tc>
                <a:tc>
                  <a:txBody>
                    <a:bodyPr/>
                    <a:lstStyle/>
                    <a:p>
                      <a:r>
                        <a:rPr lang="fi-FI" sz="1400" dirty="0"/>
                        <a:t>223</a:t>
                      </a:r>
                    </a:p>
                  </a:txBody>
                  <a:tcPr/>
                </a:tc>
                <a:tc>
                  <a:txBody>
                    <a:bodyPr/>
                    <a:lstStyle/>
                    <a:p>
                      <a:r>
                        <a:rPr lang="fi-FI" sz="1400" dirty="0"/>
                        <a:t>639</a:t>
                      </a:r>
                    </a:p>
                  </a:txBody>
                  <a:tcPr/>
                </a:tc>
                <a:tc>
                  <a:txBody>
                    <a:bodyPr/>
                    <a:lstStyle/>
                    <a:p>
                      <a:r>
                        <a:rPr lang="fi-FI" sz="1400" dirty="0"/>
                        <a:t>412 </a:t>
                      </a:r>
                    </a:p>
                  </a:txBody>
                  <a:tcPr/>
                </a:tc>
                <a:tc>
                  <a:txBody>
                    <a:bodyPr/>
                    <a:lstStyle/>
                    <a:p>
                      <a:r>
                        <a:rPr lang="fi-FI" sz="1400" dirty="0"/>
                        <a:t>237 </a:t>
                      </a:r>
                    </a:p>
                  </a:txBody>
                  <a:tcPr/>
                </a:tc>
                <a:tc>
                  <a:txBody>
                    <a:bodyPr/>
                    <a:lstStyle/>
                    <a:p>
                      <a:r>
                        <a:rPr lang="fi-FI" sz="1400" dirty="0"/>
                        <a:t>92 </a:t>
                      </a:r>
                    </a:p>
                  </a:txBody>
                  <a:tcPr/>
                </a:tc>
                <a:tc>
                  <a:txBody>
                    <a:bodyPr/>
                    <a:lstStyle/>
                    <a:p>
                      <a:r>
                        <a:rPr lang="fi-FI" sz="1400" dirty="0"/>
                        <a:t>146 </a:t>
                      </a:r>
                    </a:p>
                  </a:txBody>
                  <a:tcPr/>
                </a:tc>
                <a:tc>
                  <a:txBody>
                    <a:bodyPr/>
                    <a:lstStyle/>
                    <a:p>
                      <a:r>
                        <a:rPr lang="fi-FI" sz="1400" dirty="0"/>
                        <a:t>256 </a:t>
                      </a:r>
                    </a:p>
                  </a:txBody>
                  <a:tcPr/>
                </a:tc>
                <a:extLst>
                  <a:ext uri="{0D108BD9-81ED-4DB2-BD59-A6C34878D82A}">
                    <a16:rowId xmlns:a16="http://schemas.microsoft.com/office/drawing/2014/main" val="3751234084"/>
                  </a:ext>
                </a:extLst>
              </a:tr>
              <a:tr h="306322">
                <a:tc>
                  <a:txBody>
                    <a:bodyPr/>
                    <a:lstStyle/>
                    <a:p>
                      <a:r>
                        <a:rPr lang="fi-FI" sz="1400" dirty="0"/>
                        <a:t>Kyläkeskus lp.</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3</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7</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3</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2</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1</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0</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1</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6118129"/>
                  </a:ext>
                </a:extLst>
              </a:tr>
              <a:tr h="306322">
                <a:tc>
                  <a:txBody>
                    <a:bodyPr/>
                    <a:lstStyle/>
                    <a:p>
                      <a:r>
                        <a:rPr lang="fi-FI" sz="1400" dirty="0"/>
                        <a:t>500 m – 2 km as.</a:t>
                      </a:r>
                    </a:p>
                  </a:txBody>
                  <a:tcPr>
                    <a:lnT w="12700" cap="flat" cmpd="sng" algn="ctr">
                      <a:solidFill>
                        <a:schemeClr val="tx1"/>
                      </a:solidFill>
                      <a:prstDash val="solid"/>
                      <a:round/>
                      <a:headEnd type="none" w="med" len="med"/>
                      <a:tailEnd type="none" w="med" len="med"/>
                    </a:lnT>
                  </a:tcPr>
                </a:tc>
                <a:tc>
                  <a:txBody>
                    <a:bodyPr/>
                    <a:lstStyle/>
                    <a:p>
                      <a:r>
                        <a:rPr lang="fi-FI" sz="1400" dirty="0"/>
                        <a:t>349</a:t>
                      </a:r>
                    </a:p>
                  </a:txBody>
                  <a:tcPr>
                    <a:lnT w="12700" cap="flat" cmpd="sng" algn="ctr">
                      <a:solidFill>
                        <a:schemeClr val="tx1"/>
                      </a:solidFill>
                      <a:prstDash val="solid"/>
                      <a:round/>
                      <a:headEnd type="none" w="med" len="med"/>
                      <a:tailEnd type="none" w="med" len="med"/>
                    </a:lnT>
                  </a:tcPr>
                </a:tc>
                <a:tc>
                  <a:txBody>
                    <a:bodyPr/>
                    <a:lstStyle/>
                    <a:p>
                      <a:r>
                        <a:rPr lang="fi-FI" sz="1400" dirty="0"/>
                        <a:t>407</a:t>
                      </a:r>
                    </a:p>
                  </a:txBody>
                  <a:tcPr>
                    <a:lnT w="12700" cap="flat" cmpd="sng" algn="ctr">
                      <a:solidFill>
                        <a:schemeClr val="tx1"/>
                      </a:solidFill>
                      <a:prstDash val="solid"/>
                      <a:round/>
                      <a:headEnd type="none" w="med" len="med"/>
                      <a:tailEnd type="none" w="med" len="med"/>
                    </a:lnT>
                  </a:tcPr>
                </a:tc>
                <a:tc>
                  <a:txBody>
                    <a:bodyPr/>
                    <a:lstStyle/>
                    <a:p>
                      <a:r>
                        <a:rPr lang="fi-FI" sz="1400" dirty="0"/>
                        <a:t>357</a:t>
                      </a:r>
                    </a:p>
                  </a:txBody>
                  <a:tcPr>
                    <a:lnT w="12700" cap="flat" cmpd="sng" algn="ctr">
                      <a:solidFill>
                        <a:schemeClr val="tx1"/>
                      </a:solidFill>
                      <a:prstDash val="solid"/>
                      <a:round/>
                      <a:headEnd type="none" w="med" len="med"/>
                      <a:tailEnd type="none" w="med" len="med"/>
                    </a:lnT>
                  </a:tcPr>
                </a:tc>
                <a:tc>
                  <a:txBody>
                    <a:bodyPr/>
                    <a:lstStyle/>
                    <a:p>
                      <a:r>
                        <a:rPr lang="fi-FI" sz="1400" dirty="0"/>
                        <a:t>241</a:t>
                      </a:r>
                    </a:p>
                  </a:txBody>
                  <a:tcPr>
                    <a:lnT w="12700" cap="flat" cmpd="sng" algn="ctr">
                      <a:solidFill>
                        <a:schemeClr val="tx1"/>
                      </a:solidFill>
                      <a:prstDash val="solid"/>
                      <a:round/>
                      <a:headEnd type="none" w="med" len="med"/>
                      <a:tailEnd type="none" w="med" len="med"/>
                    </a:lnT>
                  </a:tcPr>
                </a:tc>
                <a:tc>
                  <a:txBody>
                    <a:bodyPr/>
                    <a:lstStyle/>
                    <a:p>
                      <a:r>
                        <a:rPr lang="fi-FI" sz="1400" dirty="0"/>
                        <a:t>156</a:t>
                      </a:r>
                    </a:p>
                  </a:txBody>
                  <a:tcPr>
                    <a:lnT w="12700" cap="flat" cmpd="sng" algn="ctr">
                      <a:solidFill>
                        <a:schemeClr val="tx1"/>
                      </a:solidFill>
                      <a:prstDash val="solid"/>
                      <a:round/>
                      <a:headEnd type="none" w="med" len="med"/>
                      <a:tailEnd type="none" w="med" len="med"/>
                    </a:lnT>
                  </a:tcPr>
                </a:tc>
                <a:tc>
                  <a:txBody>
                    <a:bodyPr/>
                    <a:lstStyle/>
                    <a:p>
                      <a:r>
                        <a:rPr lang="fi-FI" sz="1400" dirty="0"/>
                        <a:t>132</a:t>
                      </a:r>
                    </a:p>
                  </a:txBody>
                  <a:tcPr>
                    <a:lnT w="12700" cap="flat" cmpd="sng" algn="ctr">
                      <a:solidFill>
                        <a:schemeClr val="tx1"/>
                      </a:solidFill>
                      <a:prstDash val="solid"/>
                      <a:round/>
                      <a:headEnd type="none" w="med" len="med"/>
                      <a:tailEnd type="none" w="med" len="med"/>
                    </a:lnT>
                  </a:tcPr>
                </a:tc>
                <a:tc>
                  <a:txBody>
                    <a:bodyPr/>
                    <a:lstStyle/>
                    <a:p>
                      <a:r>
                        <a:rPr lang="fi-FI" sz="1400" dirty="0"/>
                        <a:t>259</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74184583"/>
                  </a:ext>
                </a:extLst>
              </a:tr>
              <a:tr h="306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t>500 m – 2 km lp.</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1</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0</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0</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0</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0</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2</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0</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432713385"/>
                  </a:ext>
                </a:extLst>
              </a:tr>
              <a:tr h="306322">
                <a:tc>
                  <a:txBody>
                    <a:bodyPr/>
                    <a:lstStyle/>
                    <a:p>
                      <a:r>
                        <a:rPr lang="fi-FI" sz="1400" dirty="0"/>
                        <a:t>2 – 5 km as.</a:t>
                      </a:r>
                    </a:p>
                  </a:txBody>
                  <a:tcPr>
                    <a:lnT w="12700" cap="flat" cmpd="sng" algn="ctr">
                      <a:solidFill>
                        <a:schemeClr val="tx1"/>
                      </a:solidFill>
                      <a:prstDash val="solid"/>
                      <a:round/>
                      <a:headEnd type="none" w="med" len="med"/>
                      <a:tailEnd type="none" w="med" len="med"/>
                    </a:lnT>
                  </a:tcPr>
                </a:tc>
                <a:tc>
                  <a:txBody>
                    <a:bodyPr/>
                    <a:lstStyle/>
                    <a:p>
                      <a:r>
                        <a:rPr lang="fi-FI" sz="1400" dirty="0"/>
                        <a:t>737</a:t>
                      </a:r>
                    </a:p>
                  </a:txBody>
                  <a:tcPr>
                    <a:lnT w="12700" cap="flat" cmpd="sng" algn="ctr">
                      <a:solidFill>
                        <a:schemeClr val="tx1"/>
                      </a:solidFill>
                      <a:prstDash val="solid"/>
                      <a:round/>
                      <a:headEnd type="none" w="med" len="med"/>
                      <a:tailEnd type="none" w="med" len="med"/>
                    </a:lnT>
                  </a:tcPr>
                </a:tc>
                <a:tc>
                  <a:txBody>
                    <a:bodyPr/>
                    <a:lstStyle/>
                    <a:p>
                      <a:r>
                        <a:rPr lang="fi-FI" sz="1400" dirty="0"/>
                        <a:t>635</a:t>
                      </a:r>
                    </a:p>
                  </a:txBody>
                  <a:tcPr>
                    <a:lnT w="12700" cap="flat" cmpd="sng" algn="ctr">
                      <a:solidFill>
                        <a:schemeClr val="tx1"/>
                      </a:solidFill>
                      <a:prstDash val="solid"/>
                      <a:round/>
                      <a:headEnd type="none" w="med" len="med"/>
                      <a:tailEnd type="none" w="med" len="med"/>
                    </a:lnT>
                  </a:tcPr>
                </a:tc>
                <a:tc>
                  <a:txBody>
                    <a:bodyPr/>
                    <a:lstStyle/>
                    <a:p>
                      <a:r>
                        <a:rPr lang="fi-FI" sz="1400" dirty="0"/>
                        <a:t>828</a:t>
                      </a:r>
                    </a:p>
                  </a:txBody>
                  <a:tcPr>
                    <a:lnT w="12700" cap="flat" cmpd="sng" algn="ctr">
                      <a:solidFill>
                        <a:schemeClr val="tx1"/>
                      </a:solidFill>
                      <a:prstDash val="solid"/>
                      <a:round/>
                      <a:headEnd type="none" w="med" len="med"/>
                      <a:tailEnd type="none" w="med" len="med"/>
                    </a:lnT>
                  </a:tcPr>
                </a:tc>
                <a:tc>
                  <a:txBody>
                    <a:bodyPr/>
                    <a:lstStyle/>
                    <a:p>
                      <a:r>
                        <a:rPr lang="fi-FI" sz="1400" dirty="0"/>
                        <a:t>314</a:t>
                      </a:r>
                    </a:p>
                  </a:txBody>
                  <a:tcPr>
                    <a:lnT w="12700" cap="flat" cmpd="sng" algn="ctr">
                      <a:solidFill>
                        <a:schemeClr val="tx1"/>
                      </a:solidFill>
                      <a:prstDash val="solid"/>
                      <a:round/>
                      <a:headEnd type="none" w="med" len="med"/>
                      <a:tailEnd type="none" w="med" len="med"/>
                    </a:lnT>
                  </a:tcPr>
                </a:tc>
                <a:tc>
                  <a:txBody>
                    <a:bodyPr/>
                    <a:lstStyle/>
                    <a:p>
                      <a:r>
                        <a:rPr lang="fi-FI" sz="1400" dirty="0"/>
                        <a:t>292</a:t>
                      </a:r>
                    </a:p>
                  </a:txBody>
                  <a:tcPr>
                    <a:lnT w="12700" cap="flat" cmpd="sng" algn="ctr">
                      <a:solidFill>
                        <a:schemeClr val="tx1"/>
                      </a:solidFill>
                      <a:prstDash val="solid"/>
                      <a:round/>
                      <a:headEnd type="none" w="med" len="med"/>
                      <a:tailEnd type="none" w="med" len="med"/>
                    </a:lnT>
                  </a:tcPr>
                </a:tc>
                <a:tc>
                  <a:txBody>
                    <a:bodyPr/>
                    <a:lstStyle/>
                    <a:p>
                      <a:r>
                        <a:rPr lang="fi-FI" sz="1400" dirty="0"/>
                        <a:t>303</a:t>
                      </a:r>
                    </a:p>
                  </a:txBody>
                  <a:tcPr>
                    <a:lnT w="12700" cap="flat" cmpd="sng" algn="ctr">
                      <a:solidFill>
                        <a:schemeClr val="tx1"/>
                      </a:solidFill>
                      <a:prstDash val="solid"/>
                      <a:round/>
                      <a:headEnd type="none" w="med" len="med"/>
                      <a:tailEnd type="none" w="med" len="med"/>
                    </a:lnT>
                  </a:tcPr>
                </a:tc>
                <a:tc>
                  <a:txBody>
                    <a:bodyPr/>
                    <a:lstStyle/>
                    <a:p>
                      <a:r>
                        <a:rPr lang="fi-FI" sz="1400" dirty="0"/>
                        <a:t>587</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41677113"/>
                  </a:ext>
                </a:extLst>
              </a:tr>
              <a:tr h="306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t>2 – 5 km lp.</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1</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0</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4</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1</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5</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1</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fi-FI" sz="1400" dirty="0"/>
                        <a:t>5</a:t>
                      </a:r>
                    </a:p>
                  </a:txBody>
                  <a:tcPr>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49327386"/>
                  </a:ext>
                </a:extLst>
              </a:tr>
              <a:tr h="306322">
                <a:tc>
                  <a:txBody>
                    <a:bodyPr/>
                    <a:lstStyle/>
                    <a:p>
                      <a:r>
                        <a:rPr lang="fi-FI" sz="1400" dirty="0"/>
                        <a:t>5 – 10 km as.</a:t>
                      </a:r>
                    </a:p>
                  </a:txBody>
                  <a:tcPr>
                    <a:lnT w="12700" cap="flat" cmpd="sng" algn="ctr">
                      <a:solidFill>
                        <a:schemeClr val="tx1"/>
                      </a:solidFill>
                      <a:prstDash val="solid"/>
                      <a:round/>
                      <a:headEnd type="none" w="med" len="med"/>
                      <a:tailEnd type="none" w="med" len="med"/>
                    </a:lnT>
                  </a:tcPr>
                </a:tc>
                <a:tc>
                  <a:txBody>
                    <a:bodyPr/>
                    <a:lstStyle/>
                    <a:p>
                      <a:r>
                        <a:rPr lang="fi-FI" sz="1400" dirty="0"/>
                        <a:t>7 319</a:t>
                      </a:r>
                    </a:p>
                  </a:txBody>
                  <a:tcPr>
                    <a:lnT w="12700" cap="flat" cmpd="sng" algn="ctr">
                      <a:solidFill>
                        <a:schemeClr val="tx1"/>
                      </a:solidFill>
                      <a:prstDash val="solid"/>
                      <a:round/>
                      <a:headEnd type="none" w="med" len="med"/>
                      <a:tailEnd type="none" w="med" len="med"/>
                    </a:lnT>
                  </a:tcPr>
                </a:tc>
                <a:tc>
                  <a:txBody>
                    <a:bodyPr/>
                    <a:lstStyle/>
                    <a:p>
                      <a:r>
                        <a:rPr lang="fi-FI" sz="1400" dirty="0"/>
                        <a:t>12 845</a:t>
                      </a:r>
                    </a:p>
                  </a:txBody>
                  <a:tcPr>
                    <a:lnT w="12700" cap="flat" cmpd="sng" algn="ctr">
                      <a:solidFill>
                        <a:schemeClr val="tx1"/>
                      </a:solidFill>
                      <a:prstDash val="solid"/>
                      <a:round/>
                      <a:headEnd type="none" w="med" len="med"/>
                      <a:tailEnd type="none" w="med" len="med"/>
                    </a:lnT>
                  </a:tcPr>
                </a:tc>
                <a:tc>
                  <a:txBody>
                    <a:bodyPr/>
                    <a:lstStyle/>
                    <a:p>
                      <a:r>
                        <a:rPr lang="fi-FI" sz="1400" dirty="0"/>
                        <a:t>12 991</a:t>
                      </a:r>
                    </a:p>
                  </a:txBody>
                  <a:tcPr>
                    <a:lnT w="12700" cap="flat" cmpd="sng" algn="ctr">
                      <a:solidFill>
                        <a:schemeClr val="tx1"/>
                      </a:solidFill>
                      <a:prstDash val="solid"/>
                      <a:round/>
                      <a:headEnd type="none" w="med" len="med"/>
                      <a:tailEnd type="none" w="med" len="med"/>
                    </a:lnT>
                  </a:tcPr>
                </a:tc>
                <a:tc>
                  <a:txBody>
                    <a:bodyPr/>
                    <a:lstStyle/>
                    <a:p>
                      <a:r>
                        <a:rPr lang="fi-FI" sz="1400" dirty="0"/>
                        <a:t>1 688</a:t>
                      </a:r>
                    </a:p>
                  </a:txBody>
                  <a:tcPr>
                    <a:lnT w="12700" cap="flat" cmpd="sng" algn="ctr">
                      <a:solidFill>
                        <a:schemeClr val="tx1"/>
                      </a:solidFill>
                      <a:prstDash val="solid"/>
                      <a:round/>
                      <a:headEnd type="none" w="med" len="med"/>
                      <a:tailEnd type="none" w="med" len="med"/>
                    </a:lnT>
                  </a:tcPr>
                </a:tc>
                <a:tc>
                  <a:txBody>
                    <a:bodyPr/>
                    <a:lstStyle/>
                    <a:p>
                      <a:r>
                        <a:rPr lang="fi-FI" sz="1400" dirty="0"/>
                        <a:t>3 967</a:t>
                      </a:r>
                    </a:p>
                  </a:txBody>
                  <a:tcPr>
                    <a:lnT w="12700" cap="flat" cmpd="sng" algn="ctr">
                      <a:solidFill>
                        <a:schemeClr val="tx1"/>
                      </a:solidFill>
                      <a:prstDash val="solid"/>
                      <a:round/>
                      <a:headEnd type="none" w="med" len="med"/>
                      <a:tailEnd type="none" w="med" len="med"/>
                    </a:lnT>
                  </a:tcPr>
                </a:tc>
                <a:tc>
                  <a:txBody>
                    <a:bodyPr/>
                    <a:lstStyle/>
                    <a:p>
                      <a:r>
                        <a:rPr lang="fi-FI" sz="1400" dirty="0"/>
                        <a:t>382</a:t>
                      </a:r>
                    </a:p>
                  </a:txBody>
                  <a:tcPr>
                    <a:lnT w="12700" cap="flat" cmpd="sng" algn="ctr">
                      <a:solidFill>
                        <a:schemeClr val="tx1"/>
                      </a:solidFill>
                      <a:prstDash val="solid"/>
                      <a:round/>
                      <a:headEnd type="none" w="med" len="med"/>
                      <a:tailEnd type="none" w="med" len="med"/>
                    </a:lnT>
                  </a:tcPr>
                </a:tc>
                <a:tc>
                  <a:txBody>
                    <a:bodyPr/>
                    <a:lstStyle/>
                    <a:p>
                      <a:r>
                        <a:rPr lang="fi-FI" sz="1400" dirty="0"/>
                        <a:t>1 166</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55701203"/>
                  </a:ext>
                </a:extLst>
              </a:tr>
              <a:tr h="306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t>5 – 10 km lp.</a:t>
                      </a:r>
                    </a:p>
                  </a:txBody>
                  <a:tcPr>
                    <a:solidFill>
                      <a:schemeClr val="accent3">
                        <a:lumMod val="20000"/>
                        <a:lumOff val="80000"/>
                      </a:schemeClr>
                    </a:solidFill>
                  </a:tcPr>
                </a:tc>
                <a:tc>
                  <a:txBody>
                    <a:bodyPr/>
                    <a:lstStyle/>
                    <a:p>
                      <a:r>
                        <a:rPr lang="fi-FI" sz="1400" dirty="0"/>
                        <a:t>27</a:t>
                      </a:r>
                    </a:p>
                  </a:txBody>
                  <a:tcPr>
                    <a:solidFill>
                      <a:schemeClr val="accent3">
                        <a:lumMod val="20000"/>
                        <a:lumOff val="80000"/>
                      </a:schemeClr>
                    </a:solidFill>
                  </a:tcPr>
                </a:tc>
                <a:tc>
                  <a:txBody>
                    <a:bodyPr/>
                    <a:lstStyle/>
                    <a:p>
                      <a:r>
                        <a:rPr lang="fi-FI" sz="1400" dirty="0"/>
                        <a:t>27</a:t>
                      </a:r>
                    </a:p>
                  </a:txBody>
                  <a:tcPr>
                    <a:solidFill>
                      <a:schemeClr val="accent3">
                        <a:lumMod val="20000"/>
                        <a:lumOff val="80000"/>
                      </a:schemeClr>
                    </a:solidFill>
                  </a:tcPr>
                </a:tc>
                <a:tc>
                  <a:txBody>
                    <a:bodyPr/>
                    <a:lstStyle/>
                    <a:p>
                      <a:r>
                        <a:rPr lang="fi-FI" sz="1400" dirty="0"/>
                        <a:t>25</a:t>
                      </a:r>
                    </a:p>
                  </a:txBody>
                  <a:tcPr>
                    <a:solidFill>
                      <a:schemeClr val="accent3">
                        <a:lumMod val="20000"/>
                        <a:lumOff val="80000"/>
                      </a:schemeClr>
                    </a:solidFill>
                  </a:tcPr>
                </a:tc>
                <a:tc>
                  <a:txBody>
                    <a:bodyPr/>
                    <a:lstStyle/>
                    <a:p>
                      <a:r>
                        <a:rPr lang="fi-FI" sz="1400" dirty="0"/>
                        <a:t>14</a:t>
                      </a:r>
                    </a:p>
                  </a:txBody>
                  <a:tcPr>
                    <a:solidFill>
                      <a:schemeClr val="accent3">
                        <a:lumMod val="20000"/>
                        <a:lumOff val="80000"/>
                      </a:schemeClr>
                    </a:solidFill>
                  </a:tcPr>
                </a:tc>
                <a:tc>
                  <a:txBody>
                    <a:bodyPr/>
                    <a:lstStyle/>
                    <a:p>
                      <a:r>
                        <a:rPr lang="fi-FI" sz="1400" dirty="0"/>
                        <a:t>14</a:t>
                      </a:r>
                    </a:p>
                  </a:txBody>
                  <a:tcPr>
                    <a:solidFill>
                      <a:schemeClr val="accent3">
                        <a:lumMod val="20000"/>
                        <a:lumOff val="80000"/>
                      </a:schemeClr>
                    </a:solidFill>
                  </a:tcPr>
                </a:tc>
                <a:tc>
                  <a:txBody>
                    <a:bodyPr/>
                    <a:lstStyle/>
                    <a:p>
                      <a:r>
                        <a:rPr lang="fi-FI" sz="1400" dirty="0"/>
                        <a:t>3</a:t>
                      </a:r>
                    </a:p>
                  </a:txBody>
                  <a:tcPr>
                    <a:solidFill>
                      <a:schemeClr val="accent3">
                        <a:lumMod val="20000"/>
                        <a:lumOff val="80000"/>
                      </a:schemeClr>
                    </a:solidFill>
                  </a:tcPr>
                </a:tc>
                <a:tc>
                  <a:txBody>
                    <a:bodyPr/>
                    <a:lstStyle/>
                    <a:p>
                      <a:r>
                        <a:rPr lang="fi-FI" sz="1400" dirty="0"/>
                        <a:t>8</a:t>
                      </a:r>
                    </a:p>
                  </a:txBody>
                  <a:tcPr>
                    <a:solidFill>
                      <a:schemeClr val="accent3">
                        <a:lumMod val="20000"/>
                        <a:lumOff val="80000"/>
                      </a:schemeClr>
                    </a:solidFill>
                  </a:tcPr>
                </a:tc>
                <a:extLst>
                  <a:ext uri="{0D108BD9-81ED-4DB2-BD59-A6C34878D82A}">
                    <a16:rowId xmlns:a16="http://schemas.microsoft.com/office/drawing/2014/main" val="3462558158"/>
                  </a:ext>
                </a:extLst>
              </a:tr>
            </a:tbl>
          </a:graphicData>
        </a:graphic>
      </p:graphicFrame>
      <p:sp>
        <p:nvSpPr>
          <p:cNvPr id="5" name="Slide Number Placeholder 4">
            <a:extLst>
              <a:ext uri="{FF2B5EF4-FFF2-40B4-BE49-F238E27FC236}">
                <a16:creationId xmlns:a16="http://schemas.microsoft.com/office/drawing/2014/main" id="{E7F7F2FA-2DB2-0E2A-DF00-67BC2E6EAFD3}"/>
              </a:ext>
              <a:ext uri="{C183D7F6-B498-43B3-948B-1728B52AA6E4}">
                <adec:decorative xmlns:adec="http://schemas.microsoft.com/office/drawing/2017/decorative" val="1"/>
              </a:ext>
            </a:extLst>
          </p:cNvPr>
          <p:cNvSpPr>
            <a:spLocks noGrp="1"/>
          </p:cNvSpPr>
          <p:nvPr>
            <p:ph type="sldNum" sz="quarter" idx="12"/>
          </p:nvPr>
        </p:nvSpPr>
        <p:spPr/>
        <p:txBody>
          <a:bodyPr/>
          <a:lstStyle/>
          <a:p>
            <a:fld id="{31160B98-140E-4345-B1A3-2A7247C42973}" type="slidenum">
              <a:rPr lang="fi-FI" smtClean="0"/>
              <a:t>39</a:t>
            </a:fld>
            <a:endParaRPr lang="fi-FI" dirty="0"/>
          </a:p>
        </p:txBody>
      </p:sp>
    </p:spTree>
    <p:extLst>
      <p:ext uri="{BB962C8B-B14F-4D97-AF65-F5344CB8AC3E}">
        <p14:creationId xmlns:p14="http://schemas.microsoft.com/office/powerpoint/2010/main" val="981154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7B06-68FF-E399-F1DA-A22CD9A40579}"/>
              </a:ext>
            </a:extLst>
          </p:cNvPr>
          <p:cNvSpPr>
            <a:spLocks noGrp="1"/>
          </p:cNvSpPr>
          <p:nvPr>
            <p:ph type="title"/>
          </p:nvPr>
        </p:nvSpPr>
        <p:spPr>
          <a:xfrm>
            <a:off x="842682" y="956795"/>
            <a:ext cx="10697880" cy="1138870"/>
          </a:xfrm>
        </p:spPr>
        <p:txBody>
          <a:bodyPr anchor="t">
            <a:normAutofit/>
          </a:bodyPr>
          <a:lstStyle/>
          <a:p>
            <a:r>
              <a:rPr lang="fi-FI" dirty="0"/>
              <a:t>Työn tavoitteet</a:t>
            </a:r>
          </a:p>
        </p:txBody>
      </p:sp>
      <p:sp>
        <p:nvSpPr>
          <p:cNvPr id="3" name="Content Placeholder 2">
            <a:extLst>
              <a:ext uri="{FF2B5EF4-FFF2-40B4-BE49-F238E27FC236}">
                <a16:creationId xmlns:a16="http://schemas.microsoft.com/office/drawing/2014/main" id="{2CB63611-A41B-9FC3-63AE-18AB6714827C}"/>
              </a:ext>
            </a:extLst>
          </p:cNvPr>
          <p:cNvSpPr>
            <a:spLocks noGrp="1"/>
          </p:cNvSpPr>
          <p:nvPr>
            <p:ph sz="half" idx="1"/>
          </p:nvPr>
        </p:nvSpPr>
        <p:spPr>
          <a:xfrm>
            <a:off x="6587572" y="2088776"/>
            <a:ext cx="4952990" cy="3853277"/>
          </a:xfrm>
        </p:spPr>
        <p:txBody>
          <a:bodyPr>
            <a:normAutofit fontScale="92500" lnSpcReduction="10000"/>
          </a:bodyPr>
          <a:lstStyle/>
          <a:p>
            <a:r>
              <a:rPr lang="fi-FI" sz="1600" b="1" dirty="0"/>
              <a:t>Liikuntapaikkaselvityksen tavoitteena on toimia työkaluna päätöksenteossa ja:</a:t>
            </a:r>
          </a:p>
          <a:p>
            <a:pPr lvl="1"/>
            <a:r>
              <a:rPr lang="fi-FI" sz="1600" dirty="0"/>
              <a:t>Antaa pohjan liikuntaverkon strategiselle kehittämiselle,</a:t>
            </a:r>
          </a:p>
          <a:p>
            <a:pPr lvl="1"/>
            <a:r>
              <a:rPr lang="fi-FI" sz="1600" dirty="0"/>
              <a:t>Auttaa yksittäisten toimenpiteiden suunnittelussa parhaan lopputuloksen saamiseksi kokonaisuuden kannalta.</a:t>
            </a:r>
          </a:p>
          <a:p>
            <a:r>
              <a:rPr lang="fi-FI" sz="1600" b="1" dirty="0"/>
              <a:t>Selvitys sisältää tietoa:</a:t>
            </a:r>
          </a:p>
          <a:p>
            <a:pPr lvl="1"/>
            <a:r>
              <a:rPr lang="fi-FI" sz="1600" dirty="0"/>
              <a:t>Liikuntapaikkojen sijoittumisesta kaupungin eri alueilla ja niiden saavutettavuudesta,</a:t>
            </a:r>
          </a:p>
          <a:p>
            <a:pPr lvl="1"/>
            <a:r>
              <a:rPr lang="fi-FI" sz="1600" dirty="0"/>
              <a:t>Liikuntapaikkojen sijoittumisesta suhteessa väestöön ja eri käyttäjäryhmiin,</a:t>
            </a:r>
          </a:p>
          <a:p>
            <a:pPr lvl="1"/>
            <a:r>
              <a:rPr lang="fi-FI" sz="1600" dirty="0"/>
              <a:t>Keskeisistä kehitystarpeista,</a:t>
            </a:r>
          </a:p>
          <a:p>
            <a:pPr lvl="1"/>
            <a:r>
              <a:rPr lang="fi-FI" sz="1600" dirty="0"/>
              <a:t>Vision Porvoon liikuntapaikkaverkon tulevaisuudesta, miten se vastaisi tarpeita tasapuolisesti ja suositukset jatkotoimenpiteiksi.</a:t>
            </a:r>
          </a:p>
        </p:txBody>
      </p:sp>
      <p:sp>
        <p:nvSpPr>
          <p:cNvPr id="4" name="Slide Number Placeholder 3">
            <a:extLst>
              <a:ext uri="{FF2B5EF4-FFF2-40B4-BE49-F238E27FC236}">
                <a16:creationId xmlns:a16="http://schemas.microsoft.com/office/drawing/2014/main" id="{5CFC478D-6D1A-8524-5239-38875506A0CA}"/>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4</a:t>
            </a:fld>
            <a:endParaRPr lang="fi-FI"/>
          </a:p>
        </p:txBody>
      </p:sp>
      <p:pic>
        <p:nvPicPr>
          <p:cNvPr id="9" name="Content Placeholder 8">
            <a:extLst>
              <a:ext uri="{FF2B5EF4-FFF2-40B4-BE49-F238E27FC236}">
                <a16:creationId xmlns:a16="http://schemas.microsoft.com/office/drawing/2014/main" id="{C23592EE-1A08-4C98-A5A0-7C840F628585}"/>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5078" y="2095665"/>
            <a:ext cx="4953000" cy="3302000"/>
          </a:xfrm>
        </p:spPr>
      </p:pic>
      <p:sp>
        <p:nvSpPr>
          <p:cNvPr id="5" name="TextBox 4">
            <a:extLst>
              <a:ext uri="{FF2B5EF4-FFF2-40B4-BE49-F238E27FC236}">
                <a16:creationId xmlns:a16="http://schemas.microsoft.com/office/drawing/2014/main" id="{D501E0A0-AF14-6188-8712-1BE7206AB5C4}"/>
              </a:ext>
              <a:ext uri="{C183D7F6-B498-43B3-948B-1728B52AA6E4}">
                <adec:decorative xmlns:adec="http://schemas.microsoft.com/office/drawing/2017/decorative" val="1"/>
              </a:ext>
            </a:extLst>
          </p:cNvPr>
          <p:cNvSpPr txBox="1"/>
          <p:nvPr/>
        </p:nvSpPr>
        <p:spPr>
          <a:xfrm>
            <a:off x="4440954" y="5212999"/>
            <a:ext cx="1750668" cy="184666"/>
          </a:xfrm>
          <a:prstGeom prst="rect">
            <a:avLst/>
          </a:prstGeom>
          <a:noFill/>
        </p:spPr>
        <p:txBody>
          <a:bodyPr wrap="square" lIns="0" tIns="0" rIns="0" bIns="0" rtlCol="0">
            <a:spAutoFit/>
          </a:bodyPr>
          <a:lstStyle/>
          <a:p>
            <a:pPr algn="l"/>
            <a:r>
              <a:rPr lang="fi-FI" sz="1200" dirty="0">
                <a:solidFill>
                  <a:schemeClr val="bg1"/>
                </a:solidFill>
              </a:rPr>
              <a:t>Kuva: </a:t>
            </a:r>
            <a:r>
              <a:rPr lang="fi-FI" sz="1200" dirty="0" err="1">
                <a:solidFill>
                  <a:schemeClr val="bg1"/>
                </a:solidFill>
              </a:rPr>
              <a:t>Visit</a:t>
            </a:r>
            <a:r>
              <a:rPr lang="fi-FI" sz="1200" dirty="0">
                <a:solidFill>
                  <a:schemeClr val="bg1"/>
                </a:solidFill>
              </a:rPr>
              <a:t> Porvoo</a:t>
            </a:r>
          </a:p>
        </p:txBody>
      </p:sp>
    </p:spTree>
    <p:extLst>
      <p:ext uri="{BB962C8B-B14F-4D97-AF65-F5344CB8AC3E}">
        <p14:creationId xmlns:p14="http://schemas.microsoft.com/office/powerpoint/2010/main" val="1323934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932C37-CC36-ACD5-483F-9D19E6AC5BD7}"/>
              </a:ext>
            </a:extLst>
          </p:cNvPr>
          <p:cNvSpPr>
            <a:spLocks noGrp="1"/>
          </p:cNvSpPr>
          <p:nvPr>
            <p:ph type="ctrTitle"/>
          </p:nvPr>
        </p:nvSpPr>
        <p:spPr/>
        <p:txBody>
          <a:bodyPr/>
          <a:lstStyle/>
          <a:p>
            <a:r>
              <a:rPr lang="fi-FI" dirty="0"/>
              <a:t>Poimintoja kyselyistä</a:t>
            </a:r>
          </a:p>
        </p:txBody>
      </p:sp>
      <p:sp>
        <p:nvSpPr>
          <p:cNvPr id="4" name="Slide Number Placeholder 3">
            <a:extLst>
              <a:ext uri="{FF2B5EF4-FFF2-40B4-BE49-F238E27FC236}">
                <a16:creationId xmlns:a16="http://schemas.microsoft.com/office/drawing/2014/main" id="{82030C95-7D61-C260-F3DD-77CFD57CB4CC}"/>
              </a:ext>
            </a:extLst>
          </p:cNvPr>
          <p:cNvSpPr>
            <a:spLocks noGrp="1"/>
          </p:cNvSpPr>
          <p:nvPr>
            <p:ph type="sldNum" sz="quarter" idx="12"/>
          </p:nvPr>
        </p:nvSpPr>
        <p:spPr/>
        <p:txBody>
          <a:bodyPr/>
          <a:lstStyle/>
          <a:p>
            <a:fld id="{31160B98-140E-4345-B1A3-2A7247C42973}" type="slidenum">
              <a:rPr lang="fi-FI" smtClean="0"/>
              <a:t>40</a:t>
            </a:fld>
            <a:endParaRPr lang="fi-FI" dirty="0"/>
          </a:p>
        </p:txBody>
      </p:sp>
    </p:spTree>
    <p:extLst>
      <p:ext uri="{BB962C8B-B14F-4D97-AF65-F5344CB8AC3E}">
        <p14:creationId xmlns:p14="http://schemas.microsoft.com/office/powerpoint/2010/main" val="3255751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F4F8-A730-178F-FD66-079E37E2C48F}"/>
              </a:ext>
            </a:extLst>
          </p:cNvPr>
          <p:cNvSpPr>
            <a:spLocks noGrp="1"/>
          </p:cNvSpPr>
          <p:nvPr>
            <p:ph type="title"/>
          </p:nvPr>
        </p:nvSpPr>
        <p:spPr/>
        <p:txBody>
          <a:bodyPr/>
          <a:lstStyle/>
          <a:p>
            <a:r>
              <a:rPr lang="fi-FI" dirty="0"/>
              <a:t>Poimintoja kaupunkilaiskyselystä</a:t>
            </a:r>
          </a:p>
        </p:txBody>
      </p:sp>
      <p:sp>
        <p:nvSpPr>
          <p:cNvPr id="3" name="Content Placeholder 2">
            <a:extLst>
              <a:ext uri="{FF2B5EF4-FFF2-40B4-BE49-F238E27FC236}">
                <a16:creationId xmlns:a16="http://schemas.microsoft.com/office/drawing/2014/main" id="{7F9416BA-6348-1F1D-A619-7141FE475642}"/>
              </a:ext>
            </a:extLst>
          </p:cNvPr>
          <p:cNvSpPr>
            <a:spLocks noGrp="1"/>
          </p:cNvSpPr>
          <p:nvPr>
            <p:ph idx="1"/>
          </p:nvPr>
        </p:nvSpPr>
        <p:spPr>
          <a:xfrm>
            <a:off x="842682" y="1984128"/>
            <a:ext cx="4716870" cy="3636000"/>
          </a:xfrm>
        </p:spPr>
        <p:txBody>
          <a:bodyPr/>
          <a:lstStyle/>
          <a:p>
            <a:r>
              <a:rPr lang="fi-FI" dirty="0"/>
              <a:t>Kysely oli vastattavissa elokuun -24 kahtena viimeisenä viikkona. Kyselyyn vastasi 383 vastaajaa. </a:t>
            </a:r>
          </a:p>
          <a:p>
            <a:r>
              <a:rPr lang="fi-FI" dirty="0"/>
              <a:t>Eniten vastaajia oli Porvoon keskustasta ja sen läheisyydestä. Kylistä eniten vastauksia oli </a:t>
            </a:r>
            <a:r>
              <a:rPr lang="fi-FI" dirty="0" err="1"/>
              <a:t>Kulloonkylästä</a:t>
            </a:r>
            <a:r>
              <a:rPr lang="fi-FI" dirty="0"/>
              <a:t> ja </a:t>
            </a:r>
            <a:r>
              <a:rPr lang="fi-FI" dirty="0" err="1"/>
              <a:t>Hamarista</a:t>
            </a:r>
            <a:r>
              <a:rPr lang="fi-FI" dirty="0"/>
              <a:t>. </a:t>
            </a:r>
          </a:p>
          <a:p>
            <a:r>
              <a:rPr lang="fi-FI" dirty="0"/>
              <a:t>Vastaajien mielestä lähivuosina kaupungin pitäisi suunnata kehittämistoimenpiteitä ja- resursseja erityisesti lasten ja nuorten omatoimisen liikunnan olosuhteiden kehittämiseen ja kuntoliikuntaolosuhteiden kehittämiseen. </a:t>
            </a:r>
          </a:p>
          <a:p>
            <a:endParaRPr lang="fi-FI" dirty="0"/>
          </a:p>
        </p:txBody>
      </p:sp>
      <p:sp>
        <p:nvSpPr>
          <p:cNvPr id="4" name="Slide Number Placeholder 3">
            <a:extLst>
              <a:ext uri="{FF2B5EF4-FFF2-40B4-BE49-F238E27FC236}">
                <a16:creationId xmlns:a16="http://schemas.microsoft.com/office/drawing/2014/main" id="{3D914AAF-9EC6-E00B-450D-B3633D612D72}"/>
              </a:ext>
            </a:extLst>
          </p:cNvPr>
          <p:cNvSpPr>
            <a:spLocks noGrp="1"/>
          </p:cNvSpPr>
          <p:nvPr>
            <p:ph type="sldNum" sz="quarter" idx="12"/>
          </p:nvPr>
        </p:nvSpPr>
        <p:spPr/>
        <p:txBody>
          <a:bodyPr/>
          <a:lstStyle/>
          <a:p>
            <a:fld id="{31160B98-140E-4345-B1A3-2A7247C42973}" type="slidenum">
              <a:rPr lang="fi-FI" smtClean="0"/>
              <a:t>41</a:t>
            </a:fld>
            <a:endParaRPr lang="fi-FI" dirty="0"/>
          </a:p>
        </p:txBody>
      </p:sp>
      <p:graphicFrame>
        <p:nvGraphicFramePr>
          <p:cNvPr id="5" name="ChartObject" descr="Kaupunkilaiskyselyn ikäjakauma. 51 % vastaajista oli 35-49-vuotiaita.">
            <a:extLst>
              <a:ext uri="{FF2B5EF4-FFF2-40B4-BE49-F238E27FC236}">
                <a16:creationId xmlns:a16="http://schemas.microsoft.com/office/drawing/2014/main" id="{073C5360-30BC-A3BE-0256-1E2365A39E8E}"/>
              </a:ext>
            </a:extLst>
          </p:cNvPr>
          <p:cNvGraphicFramePr/>
          <p:nvPr>
            <p:extLst>
              <p:ext uri="{D42A27DB-BD31-4B8C-83A1-F6EECF244321}">
                <p14:modId xmlns:p14="http://schemas.microsoft.com/office/powerpoint/2010/main" val="3523186548"/>
              </p:ext>
            </p:extLst>
          </p:nvPr>
        </p:nvGraphicFramePr>
        <p:xfrm>
          <a:off x="5751976" y="1754638"/>
          <a:ext cx="5717248" cy="3688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3474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7C2D6-A398-5B46-8D1B-208D1B0AFA3E}"/>
              </a:ext>
            </a:extLst>
          </p:cNvPr>
          <p:cNvSpPr>
            <a:spLocks noGrp="1"/>
          </p:cNvSpPr>
          <p:nvPr>
            <p:ph type="title"/>
          </p:nvPr>
        </p:nvSpPr>
        <p:spPr/>
        <p:txBody>
          <a:bodyPr>
            <a:normAutofit/>
          </a:bodyPr>
          <a:lstStyle/>
          <a:p>
            <a:r>
              <a:rPr lang="fi-FI" dirty="0"/>
              <a:t>Tarpeet kylittäin/alueittain</a:t>
            </a:r>
          </a:p>
        </p:txBody>
      </p:sp>
      <p:sp>
        <p:nvSpPr>
          <p:cNvPr id="8" name="Footer Placeholder 7">
            <a:extLst>
              <a:ext uri="{FF2B5EF4-FFF2-40B4-BE49-F238E27FC236}">
                <a16:creationId xmlns:a16="http://schemas.microsoft.com/office/drawing/2014/main" id="{F97EC1DB-4B28-364C-8FFE-82DB6601C78B}"/>
              </a:ext>
            </a:extLst>
          </p:cNvPr>
          <p:cNvSpPr>
            <a:spLocks noGrp="1"/>
          </p:cNvSpPr>
          <p:nvPr>
            <p:ph type="ftr" sz="quarter" idx="11"/>
          </p:nvPr>
        </p:nvSpPr>
        <p:spPr/>
        <p:txBody>
          <a:bodyPr>
            <a:normAutofit fontScale="92500" lnSpcReduction="20000"/>
          </a:bodyPr>
          <a:lstStyle/>
          <a:p>
            <a:r>
              <a:rPr lang="fi-FI" sz="1400" dirty="0"/>
              <a:t>Kaupunkilaiskyselyyn vastanneiden esille tuomia puutteita ja kommentteja liikuntapaikkojen tilasta</a:t>
            </a:r>
          </a:p>
        </p:txBody>
      </p:sp>
      <p:sp>
        <p:nvSpPr>
          <p:cNvPr id="4" name="Content Placeholder 3">
            <a:extLst>
              <a:ext uri="{FF2B5EF4-FFF2-40B4-BE49-F238E27FC236}">
                <a16:creationId xmlns:a16="http://schemas.microsoft.com/office/drawing/2014/main" id="{394B4E63-37B2-7746-9535-B26B409EDC4F}"/>
              </a:ext>
            </a:extLst>
          </p:cNvPr>
          <p:cNvSpPr>
            <a:spLocks noGrp="1"/>
          </p:cNvSpPr>
          <p:nvPr>
            <p:ph sz="half" idx="2"/>
          </p:nvPr>
        </p:nvSpPr>
        <p:spPr>
          <a:xfrm>
            <a:off x="838200" y="1782724"/>
            <a:ext cx="4939220" cy="4120651"/>
          </a:xfrm>
        </p:spPr>
        <p:txBody>
          <a:bodyPr>
            <a:normAutofit fontScale="70000" lnSpcReduction="20000"/>
          </a:bodyPr>
          <a:lstStyle/>
          <a:p>
            <a:pPr marL="0" indent="0">
              <a:buNone/>
            </a:pPr>
            <a:r>
              <a:rPr lang="fi-FI" b="1" dirty="0" err="1"/>
              <a:t>Kulloo</a:t>
            </a:r>
            <a:r>
              <a:rPr lang="fi-FI" b="1" dirty="0"/>
              <a:t> (52 mainintaa)</a:t>
            </a:r>
          </a:p>
          <a:p>
            <a:pPr marL="285750" indent="-285750">
              <a:buFont typeface="Arial" panose="020B0604020202020204" pitchFamily="34" charset="0"/>
              <a:buChar char="•"/>
            </a:pPr>
            <a:r>
              <a:rPr lang="fi-FI" dirty="0"/>
              <a:t>Urheilukentän lisäksi kaivataan ulko-/lähiliikuntapaikkaa ja pururataa/latuja. </a:t>
            </a:r>
          </a:p>
          <a:p>
            <a:pPr marL="285750" indent="-285750">
              <a:buFont typeface="Arial" panose="020B0604020202020204" pitchFamily="34" charset="0"/>
              <a:buChar char="•"/>
            </a:pPr>
            <a:r>
              <a:rPr lang="fi-FI" dirty="0" err="1"/>
              <a:t>Kulloon</a:t>
            </a:r>
            <a:r>
              <a:rPr lang="fi-FI" dirty="0"/>
              <a:t> nurmikenttä aktiivisessa käytössä, mutta huonossa kunnossa</a:t>
            </a:r>
          </a:p>
          <a:p>
            <a:pPr marL="285750" indent="-285750">
              <a:buFont typeface="Arial" panose="020B0604020202020204" pitchFamily="34" charset="0"/>
              <a:buChar char="•"/>
            </a:pPr>
            <a:r>
              <a:rPr lang="fi-FI" dirty="0"/>
              <a:t>Laidat puuttuvat </a:t>
            </a:r>
            <a:r>
              <a:rPr lang="fi-FI" dirty="0" err="1"/>
              <a:t>Kulloon</a:t>
            </a:r>
            <a:r>
              <a:rPr lang="fi-FI" dirty="0"/>
              <a:t> jääkentältä, jääkenttää pidetään yllä vapaaehtoisvoimin</a:t>
            </a:r>
          </a:p>
          <a:p>
            <a:pPr marL="285750" indent="-285750">
              <a:buFont typeface="Arial" panose="020B0604020202020204" pitchFamily="34" charset="0"/>
              <a:buChar char="•"/>
            </a:pPr>
            <a:r>
              <a:rPr lang="fi-FI" dirty="0"/>
              <a:t>Nuorten liikuntamahdollisuudet </a:t>
            </a:r>
            <a:r>
              <a:rPr lang="fi-FI" dirty="0" err="1"/>
              <a:t>Kulloossa</a:t>
            </a:r>
            <a:r>
              <a:rPr lang="fi-FI" dirty="0"/>
              <a:t> heikot</a:t>
            </a:r>
          </a:p>
          <a:p>
            <a:pPr marL="0" indent="0">
              <a:buNone/>
            </a:pPr>
            <a:r>
              <a:rPr lang="fi-FI" b="1" dirty="0" err="1"/>
              <a:t>Gammelbacka</a:t>
            </a:r>
            <a:r>
              <a:rPr lang="fi-FI" b="1" dirty="0"/>
              <a:t> (5 mainintaa)</a:t>
            </a:r>
          </a:p>
          <a:p>
            <a:pPr marL="285750" indent="-285750">
              <a:buFont typeface="Arial" panose="020B0604020202020204" pitchFamily="34" charset="0"/>
              <a:buChar char="•"/>
            </a:pPr>
            <a:r>
              <a:rPr lang="fi-FI" dirty="0" err="1"/>
              <a:t>Gammelbackaan</a:t>
            </a:r>
            <a:r>
              <a:rPr lang="fi-FI" dirty="0"/>
              <a:t> ulkokuntosali</a:t>
            </a:r>
          </a:p>
          <a:p>
            <a:pPr marL="0" indent="0">
              <a:buNone/>
            </a:pPr>
            <a:r>
              <a:rPr lang="fi-FI" b="1" dirty="0" err="1"/>
              <a:t>Kerkkoo</a:t>
            </a:r>
            <a:r>
              <a:rPr lang="fi-FI" b="1" dirty="0"/>
              <a:t> (4 mainintaa)</a:t>
            </a:r>
          </a:p>
          <a:p>
            <a:pPr marL="285750" indent="-285750">
              <a:buFont typeface="Arial" panose="020B0604020202020204" pitchFamily="34" charset="0"/>
              <a:buChar char="•"/>
            </a:pPr>
            <a:r>
              <a:rPr lang="fi-FI" dirty="0"/>
              <a:t>Monipuolisempi ulkoliikuntasali</a:t>
            </a:r>
          </a:p>
          <a:p>
            <a:pPr marL="285750" indent="-285750">
              <a:buFont typeface="Arial" panose="020B0604020202020204" pitchFamily="34" charset="0"/>
              <a:buChar char="•"/>
            </a:pPr>
            <a:r>
              <a:rPr lang="fi-FI" dirty="0"/>
              <a:t>Urheilukenttä koulun vieressä</a:t>
            </a:r>
          </a:p>
          <a:p>
            <a:pPr marL="285750" indent="-285750">
              <a:buFont typeface="Arial" panose="020B0604020202020204" pitchFamily="34" charset="0"/>
              <a:buChar char="•"/>
            </a:pPr>
            <a:r>
              <a:rPr lang="fi-FI" dirty="0"/>
              <a:t>Frisbeegolfrata</a:t>
            </a:r>
          </a:p>
          <a:p>
            <a:pPr marL="0" indent="0">
              <a:buNone/>
            </a:pPr>
            <a:r>
              <a:rPr lang="fi-FI" b="1" dirty="0"/>
              <a:t>Kevätkumpu (4 mainintaa)</a:t>
            </a:r>
          </a:p>
          <a:p>
            <a:pPr marL="285750" indent="-285750">
              <a:buFont typeface="Arial" panose="020B0604020202020204" pitchFamily="34" charset="0"/>
              <a:buChar char="•"/>
            </a:pPr>
            <a:r>
              <a:rPr lang="fi-FI" dirty="0"/>
              <a:t>Toinen ulkokuntosali</a:t>
            </a:r>
          </a:p>
          <a:p>
            <a:pPr marL="285750" indent="-285750">
              <a:buFont typeface="Arial" panose="020B0604020202020204" pitchFamily="34" charset="0"/>
              <a:buChar char="•"/>
            </a:pPr>
            <a:r>
              <a:rPr lang="fi-FI" dirty="0"/>
              <a:t>Ulkoliikuntatiloja leikkipuistojen yhteyteen</a:t>
            </a:r>
          </a:p>
          <a:p>
            <a:pPr marL="0" indent="0">
              <a:buNone/>
            </a:pPr>
            <a:r>
              <a:rPr lang="fi-FI" b="1" dirty="0"/>
              <a:t>Tolkkinen (4 mainintaa)</a:t>
            </a:r>
          </a:p>
          <a:p>
            <a:pPr marL="285750" indent="-285750">
              <a:buFont typeface="Arial" panose="020B0604020202020204" pitchFamily="34" charset="0"/>
              <a:buChar char="•"/>
            </a:pPr>
            <a:r>
              <a:rPr lang="fi-FI" dirty="0"/>
              <a:t>Tolkkisten kentän/kaukalon laidalla pitäisi olla pukukopit</a:t>
            </a:r>
          </a:p>
          <a:p>
            <a:pPr marL="285750" indent="-285750">
              <a:buFont typeface="Arial" panose="020B0604020202020204" pitchFamily="34" charset="0"/>
              <a:buChar char="•"/>
            </a:pPr>
            <a:r>
              <a:rPr lang="fi-FI" dirty="0"/>
              <a:t>Kuntosali olisi hyvä</a:t>
            </a:r>
          </a:p>
          <a:p>
            <a:pPr marL="285750" indent="-285750">
              <a:buFont typeface="Arial" panose="020B0604020202020204" pitchFamily="34" charset="0"/>
              <a:buChar char="•"/>
            </a:pPr>
            <a:endParaRPr lang="fi-FI" dirty="0"/>
          </a:p>
          <a:p>
            <a:pPr marL="285750" indent="-285750">
              <a:buFont typeface="Arial" panose="020B0604020202020204" pitchFamily="34" charset="0"/>
              <a:buChar char="•"/>
            </a:pPr>
            <a:endParaRPr lang="fi-FI" dirty="0"/>
          </a:p>
        </p:txBody>
      </p:sp>
      <p:sp>
        <p:nvSpPr>
          <p:cNvPr id="6" name="Content Placeholder 5">
            <a:extLst>
              <a:ext uri="{FF2B5EF4-FFF2-40B4-BE49-F238E27FC236}">
                <a16:creationId xmlns:a16="http://schemas.microsoft.com/office/drawing/2014/main" id="{D224AA29-169B-FE4D-8B1B-A731E72D7825}"/>
              </a:ext>
            </a:extLst>
          </p:cNvPr>
          <p:cNvSpPr>
            <a:spLocks noGrp="1"/>
          </p:cNvSpPr>
          <p:nvPr>
            <p:ph sz="quarter" idx="4"/>
          </p:nvPr>
        </p:nvSpPr>
        <p:spPr>
          <a:xfrm>
            <a:off x="6416170" y="1209840"/>
            <a:ext cx="5775830" cy="4614168"/>
          </a:xfrm>
        </p:spPr>
        <p:txBody>
          <a:bodyPr>
            <a:noAutofit/>
          </a:bodyPr>
          <a:lstStyle/>
          <a:p>
            <a:pPr marL="0" indent="0">
              <a:buNone/>
            </a:pPr>
            <a:r>
              <a:rPr lang="fi-FI" sz="1400" b="1" dirty="0" err="1"/>
              <a:t>Peippola</a:t>
            </a:r>
            <a:r>
              <a:rPr lang="fi-FI" sz="1400" b="1" dirty="0"/>
              <a:t> (4 mainintaa)</a:t>
            </a:r>
          </a:p>
          <a:p>
            <a:r>
              <a:rPr lang="fi-FI" sz="1400" dirty="0"/>
              <a:t>Tarvetta kuntoilupaikalle sekä lasten leikki/harrastealueelle</a:t>
            </a:r>
          </a:p>
          <a:p>
            <a:r>
              <a:rPr lang="fi-FI" sz="1400" dirty="0"/>
              <a:t>Olemassa oleva kenttä huonossa kunnossa, olisi paljon lapsiperheitä alueella</a:t>
            </a:r>
          </a:p>
          <a:p>
            <a:r>
              <a:rPr lang="fi-FI" sz="1400" dirty="0" err="1"/>
              <a:t>Peippolan</a:t>
            </a:r>
            <a:r>
              <a:rPr lang="fi-FI" sz="1400" dirty="0"/>
              <a:t> maauimala likainen</a:t>
            </a:r>
          </a:p>
          <a:p>
            <a:pPr marL="0" indent="0">
              <a:buNone/>
            </a:pPr>
            <a:r>
              <a:rPr lang="fi-FI" sz="1400" b="1" dirty="0" err="1"/>
              <a:t>Hornhattula</a:t>
            </a:r>
            <a:r>
              <a:rPr lang="fi-FI" sz="1400" b="1" dirty="0"/>
              <a:t> (7 mainintaa)</a:t>
            </a:r>
          </a:p>
          <a:p>
            <a:r>
              <a:rPr lang="fi-FI" sz="1400" dirty="0">
                <a:solidFill>
                  <a:srgbClr val="000000"/>
                </a:solidFill>
                <a:latin typeface="Calibri" panose="020F0502020204030204" pitchFamily="34" charset="0"/>
              </a:rPr>
              <a:t>Frisbeegolfradan kehittäminen ja laajentaminen</a:t>
            </a:r>
          </a:p>
          <a:p>
            <a:r>
              <a:rPr lang="fi-FI" sz="1400" dirty="0" err="1"/>
              <a:t>Hornhattulan</a:t>
            </a:r>
            <a:r>
              <a:rPr lang="fi-FI" sz="1400" dirty="0"/>
              <a:t> kenttä huonossa kunnossa</a:t>
            </a:r>
          </a:p>
          <a:p>
            <a:pPr marL="0" indent="0">
              <a:buNone/>
            </a:pPr>
            <a:r>
              <a:rPr lang="fi-FI" sz="1400" b="1" dirty="0"/>
              <a:t>Yksittäiset kommentit eri alueisiin liittyen</a:t>
            </a:r>
          </a:p>
          <a:p>
            <a:r>
              <a:rPr lang="fi-FI" sz="1400" dirty="0"/>
              <a:t>Lapsille leikki-paikka länsirannalle</a:t>
            </a:r>
          </a:p>
          <a:p>
            <a:r>
              <a:rPr lang="fi-FI" sz="1400" dirty="0">
                <a:solidFill>
                  <a:srgbClr val="000000"/>
                </a:solidFill>
                <a:latin typeface="Calibri" panose="020F0502020204030204" pitchFamily="34" charset="0"/>
                <a:ea typeface="Calibri" panose="020F0502020204030204" pitchFamily="34" charset="0"/>
                <a:cs typeface="Times New Roman (Leipäteksti, m"/>
              </a:rPr>
              <a:t>U</a:t>
            </a:r>
            <a:r>
              <a:rPr lang="fi-FI" sz="1400" dirty="0">
                <a:solidFill>
                  <a:srgbClr val="000000"/>
                </a:solidFill>
                <a:effectLst/>
                <a:latin typeface="Calibri" panose="020F0502020204030204" pitchFamily="34" charset="0"/>
                <a:ea typeface="Calibri" panose="020F0502020204030204" pitchFamily="34" charset="0"/>
                <a:cs typeface="Times New Roman (Leipäteksti, m"/>
              </a:rPr>
              <a:t>lkoliikuntapaikka </a:t>
            </a:r>
            <a:r>
              <a:rPr lang="fi-FI" sz="1400" dirty="0" err="1">
                <a:solidFill>
                  <a:srgbClr val="000000"/>
                </a:solidFill>
                <a:effectLst/>
                <a:latin typeface="Calibri" panose="020F0502020204030204" pitchFamily="34" charset="0"/>
                <a:ea typeface="Calibri" panose="020F0502020204030204" pitchFamily="34" charset="0"/>
                <a:cs typeface="Times New Roman (Leipäteksti, m"/>
              </a:rPr>
              <a:t>Ernestas</a:t>
            </a:r>
            <a:r>
              <a:rPr lang="fi-FI" sz="1400" dirty="0">
                <a:solidFill>
                  <a:srgbClr val="000000"/>
                </a:solidFill>
                <a:effectLst/>
                <a:latin typeface="Calibri" panose="020F0502020204030204" pitchFamily="34" charset="0"/>
                <a:ea typeface="Calibri" panose="020F0502020204030204" pitchFamily="34" charset="0"/>
                <a:cs typeface="Times New Roman (Leipäteksti, m"/>
              </a:rPr>
              <a:t>-Mansikkasuo-Eestinmäki akselille. </a:t>
            </a:r>
          </a:p>
          <a:p>
            <a:r>
              <a:rPr lang="fi-FI" sz="1400" dirty="0">
                <a:solidFill>
                  <a:srgbClr val="000000"/>
                </a:solidFill>
                <a:effectLst/>
                <a:latin typeface="Calibri" panose="020F0502020204030204" pitchFamily="34" charset="0"/>
                <a:ea typeface="Calibri" panose="020F0502020204030204" pitchFamily="34" charset="0"/>
                <a:cs typeface="Times New Roman (Leipäteksti, m"/>
              </a:rPr>
              <a:t>Pienpeliin tekonurmikentät </a:t>
            </a:r>
            <a:r>
              <a:rPr lang="fi-FI" sz="1400" dirty="0" err="1">
                <a:solidFill>
                  <a:srgbClr val="000000"/>
                </a:solidFill>
                <a:effectLst/>
                <a:latin typeface="Calibri" panose="020F0502020204030204" pitchFamily="34" charset="0"/>
                <a:ea typeface="Calibri" panose="020F0502020204030204" pitchFamily="34" charset="0"/>
                <a:cs typeface="Times New Roman (Leipäteksti, m"/>
              </a:rPr>
              <a:t>Hamarin</a:t>
            </a:r>
            <a:r>
              <a:rPr lang="fi-FI" sz="1400" dirty="0">
                <a:solidFill>
                  <a:srgbClr val="000000"/>
                </a:solidFill>
                <a:effectLst/>
                <a:latin typeface="Calibri" panose="020F0502020204030204" pitchFamily="34" charset="0"/>
                <a:ea typeface="Calibri" panose="020F0502020204030204" pitchFamily="34" charset="0"/>
                <a:cs typeface="Times New Roman (Leipäteksti, m"/>
              </a:rPr>
              <a:t> koululle lapsille ja nuorille</a:t>
            </a:r>
          </a:p>
          <a:p>
            <a:r>
              <a:rPr lang="fi-FI" sz="1400" dirty="0">
                <a:solidFill>
                  <a:srgbClr val="000000"/>
                </a:solidFill>
                <a:latin typeface="Calibri" panose="020F0502020204030204" pitchFamily="34" charset="0"/>
              </a:rPr>
              <a:t>Hinthaaraan paremmat ulkoliikuntapaikat</a:t>
            </a:r>
          </a:p>
          <a:p>
            <a:r>
              <a:rPr lang="fi-FI" sz="1400" dirty="0">
                <a:solidFill>
                  <a:srgbClr val="000000"/>
                </a:solidFill>
                <a:latin typeface="Calibri" panose="020F0502020204030204" pitchFamily="34" charset="0"/>
              </a:rPr>
              <a:t>Koripallokenttiäkeskustan alueelle</a:t>
            </a:r>
          </a:p>
          <a:p>
            <a:r>
              <a:rPr lang="fi-FI" sz="1400" dirty="0" err="1">
                <a:solidFill>
                  <a:srgbClr val="000000"/>
                </a:solidFill>
                <a:effectLst/>
                <a:latin typeface="Calibri" panose="020F0502020204030204" pitchFamily="34" charset="0"/>
                <a:ea typeface="Calibri" panose="020F0502020204030204" pitchFamily="34" charset="0"/>
                <a:cs typeface="Times New Roman (Leipäteksti, m"/>
              </a:rPr>
              <a:t>Ernestasin</a:t>
            </a:r>
            <a:r>
              <a:rPr lang="fi-FI" sz="1400" dirty="0">
                <a:solidFill>
                  <a:srgbClr val="000000"/>
                </a:solidFill>
                <a:effectLst/>
                <a:latin typeface="Calibri" panose="020F0502020204030204" pitchFamily="34" charset="0"/>
                <a:ea typeface="Calibri" panose="020F0502020204030204" pitchFamily="34" charset="0"/>
                <a:cs typeface="Times New Roman (Leipäteksti, m"/>
              </a:rPr>
              <a:t>/Eestinmäen alueelta puuttuu ulkokuntosali mahdollisuus.</a:t>
            </a:r>
          </a:p>
          <a:p>
            <a:r>
              <a:rPr lang="en-US" sz="1400" dirty="0" err="1">
                <a:solidFill>
                  <a:srgbClr val="000000"/>
                </a:solidFill>
                <a:effectLst/>
                <a:latin typeface="Calibri" panose="020F0502020204030204" pitchFamily="34" charset="0"/>
                <a:ea typeface="Calibri" panose="020F0502020204030204" pitchFamily="34" charset="0"/>
                <a:cs typeface="Times New Roman (Leipäteksti, m"/>
              </a:rPr>
              <a:t>Epooseen</a:t>
            </a:r>
            <a:r>
              <a:rPr lang="en-US" sz="1400" dirty="0">
                <a:solidFill>
                  <a:srgbClr val="000000"/>
                </a:solidFill>
                <a:effectLst/>
                <a:latin typeface="Calibri" panose="020F0502020204030204" pitchFamily="34" charset="0"/>
                <a:ea typeface="Calibri" panose="020F0502020204030204" pitchFamily="34" charset="0"/>
                <a:cs typeface="Times New Roman (Leipäteksti, m"/>
              </a:rPr>
              <a:t> </a:t>
            </a:r>
            <a:r>
              <a:rPr lang="en-US" sz="1400" dirty="0" err="1">
                <a:solidFill>
                  <a:srgbClr val="000000"/>
                </a:solidFill>
                <a:effectLst/>
                <a:latin typeface="Calibri" panose="020F0502020204030204" pitchFamily="34" charset="0"/>
                <a:ea typeface="Calibri" panose="020F0502020204030204" pitchFamily="34" charset="0"/>
                <a:cs typeface="Times New Roman (Leipäteksti, m"/>
              </a:rPr>
              <a:t>yleiskäyttöinen</a:t>
            </a:r>
            <a:r>
              <a:rPr lang="en-US" sz="1400" dirty="0">
                <a:solidFill>
                  <a:srgbClr val="000000"/>
                </a:solidFill>
                <a:effectLst/>
                <a:latin typeface="Calibri" panose="020F0502020204030204" pitchFamily="34" charset="0"/>
                <a:ea typeface="Calibri" panose="020F0502020204030204" pitchFamily="34" charset="0"/>
                <a:cs typeface="Times New Roman (Leipäteksti, m"/>
              </a:rPr>
              <a:t> </a:t>
            </a:r>
            <a:r>
              <a:rPr lang="en-US" sz="1400" dirty="0" err="1">
                <a:solidFill>
                  <a:srgbClr val="000000"/>
                </a:solidFill>
                <a:effectLst/>
                <a:latin typeface="Calibri" panose="020F0502020204030204" pitchFamily="34" charset="0"/>
                <a:ea typeface="Calibri" panose="020F0502020204030204" pitchFamily="34" charset="0"/>
                <a:cs typeface="Times New Roman (Leipäteksti, m"/>
              </a:rPr>
              <a:t>pieni</a:t>
            </a:r>
            <a:r>
              <a:rPr lang="en-US" sz="1400" dirty="0">
                <a:solidFill>
                  <a:srgbClr val="000000"/>
                </a:solidFill>
                <a:effectLst/>
                <a:latin typeface="Calibri" panose="020F0502020204030204" pitchFamily="34" charset="0"/>
                <a:ea typeface="Calibri" panose="020F0502020204030204" pitchFamily="34" charset="0"/>
                <a:cs typeface="Times New Roman (Leipäteksti, m"/>
              </a:rPr>
              <a:t> </a:t>
            </a:r>
            <a:r>
              <a:rPr lang="en-US" sz="1400" dirty="0" err="1">
                <a:solidFill>
                  <a:srgbClr val="000000"/>
                </a:solidFill>
                <a:effectLst/>
                <a:latin typeface="Calibri" panose="020F0502020204030204" pitchFamily="34" charset="0"/>
                <a:ea typeface="Calibri" panose="020F0502020204030204" pitchFamily="34" charset="0"/>
                <a:cs typeface="Times New Roman (Leipäteksti, m"/>
              </a:rPr>
              <a:t>kenttä</a:t>
            </a:r>
            <a:endParaRPr lang="en-US" sz="1400" dirty="0">
              <a:solidFill>
                <a:srgbClr val="000000"/>
              </a:solidFill>
              <a:effectLst/>
              <a:latin typeface="Calibri" panose="020F0502020204030204" pitchFamily="34" charset="0"/>
              <a:ea typeface="Calibri" panose="020F0502020204030204" pitchFamily="34" charset="0"/>
              <a:cs typeface="Times New Roman (Leipäteksti, m"/>
            </a:endParaRPr>
          </a:p>
          <a:p>
            <a:r>
              <a:rPr lang="en-US" sz="1400" dirty="0" err="1">
                <a:solidFill>
                  <a:srgbClr val="000000"/>
                </a:solidFill>
                <a:latin typeface="Calibri" panose="020F0502020204030204" pitchFamily="34" charset="0"/>
                <a:ea typeface="Calibri" panose="020F0502020204030204" pitchFamily="34" charset="0"/>
                <a:cs typeface="Times New Roman (Leipäteksti, m"/>
              </a:rPr>
              <a:t>Sannaisista</a:t>
            </a:r>
            <a:r>
              <a:rPr lang="en-US" sz="1400" dirty="0">
                <a:solidFill>
                  <a:srgbClr val="000000"/>
                </a:solidFill>
                <a:latin typeface="Calibri" panose="020F0502020204030204" pitchFamily="34" charset="0"/>
                <a:ea typeface="Calibri" panose="020F0502020204030204" pitchFamily="34" charset="0"/>
                <a:cs typeface="Times New Roman (Leipäteksti, m"/>
              </a:rPr>
              <a:t>/</a:t>
            </a:r>
            <a:r>
              <a:rPr lang="en-US" sz="1400" dirty="0" err="1">
                <a:solidFill>
                  <a:srgbClr val="000000"/>
                </a:solidFill>
                <a:latin typeface="Calibri" panose="020F0502020204030204" pitchFamily="34" charset="0"/>
                <a:ea typeface="Calibri" panose="020F0502020204030204" pitchFamily="34" charset="0"/>
                <a:cs typeface="Times New Roman (Leipäteksti, m"/>
              </a:rPr>
              <a:t>Jakarista</a:t>
            </a:r>
            <a:r>
              <a:rPr lang="en-US" sz="1400" dirty="0">
                <a:solidFill>
                  <a:srgbClr val="000000"/>
                </a:solidFill>
                <a:latin typeface="Calibri" panose="020F0502020204030204" pitchFamily="34" charset="0"/>
                <a:ea typeface="Calibri" panose="020F0502020204030204" pitchFamily="34" charset="0"/>
                <a:cs typeface="Times New Roman (Leipäteksti, m"/>
              </a:rPr>
              <a:t> </a:t>
            </a:r>
            <a:r>
              <a:rPr lang="en-US" sz="1400" dirty="0" err="1">
                <a:solidFill>
                  <a:srgbClr val="000000"/>
                </a:solidFill>
                <a:latin typeface="Calibri" panose="020F0502020204030204" pitchFamily="34" charset="0"/>
                <a:ea typeface="Calibri" panose="020F0502020204030204" pitchFamily="34" charset="0"/>
                <a:cs typeface="Times New Roman (Leipäteksti, m"/>
              </a:rPr>
              <a:t>puuttuu</a:t>
            </a:r>
            <a:r>
              <a:rPr lang="en-US" sz="1400" dirty="0">
                <a:solidFill>
                  <a:srgbClr val="000000"/>
                </a:solidFill>
                <a:latin typeface="Calibri" panose="020F0502020204030204" pitchFamily="34" charset="0"/>
                <a:ea typeface="Calibri" panose="020F0502020204030204" pitchFamily="34" charset="0"/>
                <a:cs typeface="Times New Roman (Leipäteksti, m"/>
              </a:rPr>
              <a:t> </a:t>
            </a:r>
            <a:r>
              <a:rPr lang="en-US" sz="1400" dirty="0" err="1">
                <a:solidFill>
                  <a:srgbClr val="000000"/>
                </a:solidFill>
                <a:latin typeface="Calibri" panose="020F0502020204030204" pitchFamily="34" charset="0"/>
                <a:ea typeface="Calibri" panose="020F0502020204030204" pitchFamily="34" charset="0"/>
                <a:cs typeface="Times New Roman (Leipäteksti, m"/>
              </a:rPr>
              <a:t>kunnollinen</a:t>
            </a:r>
            <a:r>
              <a:rPr lang="en-US" sz="1400" dirty="0">
                <a:solidFill>
                  <a:srgbClr val="000000"/>
                </a:solidFill>
                <a:latin typeface="Calibri" panose="020F0502020204030204" pitchFamily="34" charset="0"/>
                <a:ea typeface="Calibri" panose="020F0502020204030204" pitchFamily="34" charset="0"/>
                <a:cs typeface="Times New Roman (Leipäteksti, m"/>
              </a:rPr>
              <a:t> </a:t>
            </a:r>
            <a:r>
              <a:rPr lang="en-US" sz="1400" dirty="0" err="1">
                <a:solidFill>
                  <a:srgbClr val="000000"/>
                </a:solidFill>
                <a:latin typeface="Calibri" panose="020F0502020204030204" pitchFamily="34" charset="0"/>
                <a:ea typeface="Calibri" panose="020F0502020204030204" pitchFamily="34" charset="0"/>
                <a:cs typeface="Times New Roman (Leipäteksti, m"/>
              </a:rPr>
              <a:t>ulkosali</a:t>
            </a:r>
            <a:r>
              <a:rPr lang="fi-FI" sz="1400" dirty="0">
                <a:solidFill>
                  <a:srgbClr val="000000"/>
                </a:solidFill>
                <a:effectLst/>
                <a:latin typeface="Calibri" panose="020F0502020204030204" pitchFamily="34" charset="0"/>
                <a:ea typeface="Calibri" panose="020F0502020204030204" pitchFamily="34" charset="0"/>
                <a:cs typeface="Times New Roman (Leipäteksti, m"/>
              </a:rPr>
              <a:t> </a:t>
            </a:r>
          </a:p>
          <a:p>
            <a:r>
              <a:rPr lang="fi-FI" sz="1400" dirty="0">
                <a:solidFill>
                  <a:srgbClr val="000000"/>
                </a:solidFill>
                <a:latin typeface="Calibri" panose="020F0502020204030204" pitchFamily="34" charset="0"/>
              </a:rPr>
              <a:t>Ilolan urheilukenttä on erittäin tärkeä lähialueen urheilupaikka</a:t>
            </a:r>
          </a:p>
          <a:p>
            <a:r>
              <a:rPr lang="fi-FI" sz="1400" dirty="0">
                <a:solidFill>
                  <a:srgbClr val="000000"/>
                </a:solidFill>
                <a:latin typeface="Calibri" panose="020F0502020204030204" pitchFamily="34" charset="0"/>
              </a:rPr>
              <a:t>Puromäen/Omenatarhan/</a:t>
            </a:r>
            <a:r>
              <a:rPr lang="fi-FI" sz="1400" dirty="0" err="1">
                <a:solidFill>
                  <a:srgbClr val="000000"/>
                </a:solidFill>
                <a:latin typeface="Calibri" panose="020F0502020204030204" pitchFamily="34" charset="0"/>
              </a:rPr>
              <a:t>Tarmolan</a:t>
            </a:r>
            <a:r>
              <a:rPr lang="fi-FI" sz="1400" dirty="0">
                <a:solidFill>
                  <a:srgbClr val="000000"/>
                </a:solidFill>
                <a:latin typeface="Calibri" panose="020F0502020204030204" pitchFamily="34" charset="0"/>
              </a:rPr>
              <a:t> alueelle ulkokuntoilupaikka.</a:t>
            </a:r>
          </a:p>
          <a:p>
            <a:endParaRPr lang="fi-FI" sz="1400" dirty="0">
              <a:solidFill>
                <a:srgbClr val="000000"/>
              </a:solidFill>
              <a:latin typeface="Calibri" panose="020F0502020204030204" pitchFamily="34" charset="0"/>
            </a:endParaRPr>
          </a:p>
          <a:p>
            <a:endParaRPr lang="fi-FI" sz="1400" dirty="0"/>
          </a:p>
        </p:txBody>
      </p:sp>
      <p:sp>
        <p:nvSpPr>
          <p:cNvPr id="9" name="Slide Number Placeholder 8">
            <a:extLst>
              <a:ext uri="{FF2B5EF4-FFF2-40B4-BE49-F238E27FC236}">
                <a16:creationId xmlns:a16="http://schemas.microsoft.com/office/drawing/2014/main" id="{7187FFE9-EE6D-1242-94C7-DFC546ACE409}"/>
              </a:ext>
              <a:ext uri="{C183D7F6-B498-43B3-948B-1728B52AA6E4}">
                <adec:decorative xmlns:adec="http://schemas.microsoft.com/office/drawing/2017/decorative" val="1"/>
              </a:ext>
            </a:extLst>
          </p:cNvPr>
          <p:cNvSpPr>
            <a:spLocks noGrp="1"/>
          </p:cNvSpPr>
          <p:nvPr>
            <p:ph type="sldNum" sz="quarter" idx="12"/>
          </p:nvPr>
        </p:nvSpPr>
        <p:spPr/>
        <p:txBody>
          <a:bodyPr/>
          <a:lstStyle/>
          <a:p>
            <a:fld id="{31160B98-140E-4345-B1A3-2A7247C42973}" type="slidenum">
              <a:rPr lang="fi-FI" smtClean="0"/>
              <a:pPr/>
              <a:t>42</a:t>
            </a:fld>
            <a:endParaRPr lang="fi-FI"/>
          </a:p>
        </p:txBody>
      </p:sp>
    </p:spTree>
    <p:extLst>
      <p:ext uri="{BB962C8B-B14F-4D97-AF65-F5344CB8AC3E}">
        <p14:creationId xmlns:p14="http://schemas.microsoft.com/office/powerpoint/2010/main" val="1542388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3F1B1-2A5A-3BD4-CBA5-79D1370872F1}"/>
              </a:ext>
            </a:extLst>
          </p:cNvPr>
          <p:cNvSpPr>
            <a:spLocks noGrp="1"/>
          </p:cNvSpPr>
          <p:nvPr>
            <p:ph type="title"/>
          </p:nvPr>
        </p:nvSpPr>
        <p:spPr/>
        <p:txBody>
          <a:bodyPr/>
          <a:lstStyle/>
          <a:p>
            <a:r>
              <a:rPr lang="fi-FI" dirty="0"/>
              <a:t>Poimintoja seurakyselystä ja -foorumista</a:t>
            </a:r>
          </a:p>
        </p:txBody>
      </p:sp>
      <p:sp>
        <p:nvSpPr>
          <p:cNvPr id="3" name="Content Placeholder 2">
            <a:extLst>
              <a:ext uri="{FF2B5EF4-FFF2-40B4-BE49-F238E27FC236}">
                <a16:creationId xmlns:a16="http://schemas.microsoft.com/office/drawing/2014/main" id="{CDA6E817-1D06-FA5B-FC2D-E646F8EA6119}"/>
              </a:ext>
            </a:extLst>
          </p:cNvPr>
          <p:cNvSpPr>
            <a:spLocks noGrp="1"/>
          </p:cNvSpPr>
          <p:nvPr>
            <p:ph idx="1"/>
          </p:nvPr>
        </p:nvSpPr>
        <p:spPr>
          <a:xfrm>
            <a:off x="842682" y="1905785"/>
            <a:ext cx="4478180" cy="4026528"/>
          </a:xfrm>
        </p:spPr>
        <p:txBody>
          <a:bodyPr>
            <a:normAutofit/>
          </a:bodyPr>
          <a:lstStyle/>
          <a:p>
            <a:r>
              <a:rPr lang="fi-FI" dirty="0"/>
              <a:t>Kysely oli vastattavissa elokuun -24 kahtena viimeisenä viikkona. Kyselyn sähköinen vastauslinkki lähetettiin suoraan seuroille ja yhdistyksille sähköpostitse.</a:t>
            </a:r>
          </a:p>
          <a:p>
            <a:r>
              <a:rPr lang="fi-FI" dirty="0"/>
              <a:t>Kyselyyn saatiin 31 vastausta.</a:t>
            </a:r>
          </a:p>
          <a:p>
            <a:r>
              <a:rPr lang="fi-FI" dirty="0"/>
              <a:t>Tyytyväisimpiä seurat olivat heidän käytössä olevien harjoitus/liikuntatilojen saavutettavuuteen ja harjoitusaikoihin.</a:t>
            </a:r>
          </a:p>
          <a:p>
            <a:r>
              <a:rPr lang="fi-FI" dirty="0"/>
              <a:t>Tyytymättömimpiä seurat olivat heidän käytössä olevien harjoitus/liikuntatilojen mahdollisuuksien ympärivuotisuuteen ja harjoitus/liikuntatilojen laatuun sekä mahdollisuuteen järjestää tapahtumia ja kilpailutoimintaa.</a:t>
            </a:r>
          </a:p>
          <a:p>
            <a:endParaRPr lang="fi-FI" dirty="0"/>
          </a:p>
        </p:txBody>
      </p:sp>
      <p:sp>
        <p:nvSpPr>
          <p:cNvPr id="4" name="Slide Number Placeholder 3">
            <a:extLst>
              <a:ext uri="{FF2B5EF4-FFF2-40B4-BE49-F238E27FC236}">
                <a16:creationId xmlns:a16="http://schemas.microsoft.com/office/drawing/2014/main" id="{F63E56BB-E572-03A8-144A-FDA2F21823A4}"/>
              </a:ext>
            </a:extLst>
          </p:cNvPr>
          <p:cNvSpPr>
            <a:spLocks noGrp="1"/>
          </p:cNvSpPr>
          <p:nvPr>
            <p:ph type="sldNum" sz="quarter" idx="12"/>
          </p:nvPr>
        </p:nvSpPr>
        <p:spPr/>
        <p:txBody>
          <a:bodyPr/>
          <a:lstStyle/>
          <a:p>
            <a:fld id="{31160B98-140E-4345-B1A3-2A7247C42973}" type="slidenum">
              <a:rPr lang="fi-FI" smtClean="0"/>
              <a:t>43</a:t>
            </a:fld>
            <a:endParaRPr lang="fi-FI" dirty="0"/>
          </a:p>
        </p:txBody>
      </p:sp>
      <p:sp>
        <p:nvSpPr>
          <p:cNvPr id="5" name="Content Placeholder 2">
            <a:extLst>
              <a:ext uri="{FF2B5EF4-FFF2-40B4-BE49-F238E27FC236}">
                <a16:creationId xmlns:a16="http://schemas.microsoft.com/office/drawing/2014/main" id="{04B6F8F4-069F-2563-2B75-49BF4E4ED9BF}"/>
              </a:ext>
            </a:extLst>
          </p:cNvPr>
          <p:cNvSpPr txBox="1">
            <a:spLocks/>
          </p:cNvSpPr>
          <p:nvPr/>
        </p:nvSpPr>
        <p:spPr>
          <a:xfrm>
            <a:off x="5945324" y="1905785"/>
            <a:ext cx="5803392" cy="4294752"/>
          </a:xfrm>
          <a:prstGeom prst="rect">
            <a:avLst/>
          </a:prstGeom>
        </p:spPr>
        <p:txBody>
          <a:bodyPr vert="horz" lIns="0" tIns="0" rIns="0" bIns="0" rtlCol="0">
            <a:normAutofit lnSpcReduction="10000"/>
          </a:bodyPr>
          <a:lstStyle>
            <a:lvl1pPr marL="228600" indent="-228600"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896938" indent="-269875"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rgbClr val="000000"/>
                </a:solidFill>
                <a:latin typeface="Calibri" panose="020F0502020204030204" pitchFamily="34" charset="0"/>
                <a:ea typeface="Calibri" panose="020F0502020204030204" pitchFamily="34" charset="0"/>
                <a:cs typeface="Times New Roman (Leipäteksti, m"/>
              </a:rPr>
              <a:t>Lähiliikuntapaikat esimerkiksi koulujen ympäristössä ovat tärkeitä, jotta </a:t>
            </a:r>
            <a:r>
              <a:rPr lang="fi-FI" sz="1800" dirty="0">
                <a:effectLst/>
                <a:latin typeface="Calibri" panose="020F0502020204030204" pitchFamily="34" charset="0"/>
                <a:ea typeface="Calibri" panose="020F0502020204030204" pitchFamily="34" charset="0"/>
              </a:rPr>
              <a:t>lapset pystyvät liikkumaan itsenäisestikin helppoihin tuttuihin paikkoihin liikkumaan. </a:t>
            </a:r>
          </a:p>
          <a:p>
            <a:r>
              <a:rPr lang="fi-FI" dirty="0">
                <a:solidFill>
                  <a:srgbClr val="000000"/>
                </a:solidFill>
                <a:latin typeface="Calibri" panose="020F0502020204030204" pitchFamily="34" charset="0"/>
                <a:ea typeface="Calibri" panose="020F0502020204030204" pitchFamily="34" charset="0"/>
                <a:cs typeface="Times New Roman (Leipäteksti, m"/>
              </a:rPr>
              <a:t>Tällä hetkellä koetaan hyvänä, että eri lajit ovat keskitettyinä eri halleihin mikä helpottaa logistiikkaa ja valmentajien työskentelyä. Lajien omat tukikohdat olisivat tärkeitä (varusteiden varastointi, valmentajien liikkuminen).</a:t>
            </a:r>
          </a:p>
          <a:p>
            <a:r>
              <a:rPr lang="fi-FI" dirty="0"/>
              <a:t>Kehitettäisiin mahdollisen monipuolisia ja monikäyttöisiä liikuntapaikkoja.</a:t>
            </a:r>
          </a:p>
          <a:p>
            <a:r>
              <a:rPr lang="fi-FI" dirty="0"/>
              <a:t>Jos suunnitellaan uusia tiloja, tulisi ne rakentaa täysimittaisiksi, jotta niistä olisi hyötyä. Esimerkiksi jokaisessa koulussa voisi olla täysimittainen kenttä, joka soveltuu moneen lajiin. </a:t>
            </a:r>
          </a:p>
          <a:p>
            <a:r>
              <a:rPr lang="fi-FI" sz="1800" dirty="0">
                <a:solidFill>
                  <a:srgbClr val="000000"/>
                </a:solidFill>
                <a:effectLst/>
                <a:latin typeface="Calibri" panose="020F0502020204030204" pitchFamily="34" charset="0"/>
                <a:ea typeface="Calibri" panose="020F0502020204030204" pitchFamily="34" charset="0"/>
                <a:cs typeface="Times New Roman (Leipäteksti, m"/>
              </a:rPr>
              <a:t>Seurat haluavat mieluusti olla mukana liikuntapaikkojen suunnittelussa ja ottavat myös selvää tarvittaessa muilta liitoilta/seuroilta Suomesta ja jopa Euroopasta verrokkikohteista.</a:t>
            </a:r>
          </a:p>
          <a:p>
            <a:endParaRPr lang="fi-FI" dirty="0">
              <a:solidFill>
                <a:srgbClr val="000000"/>
              </a:solidFill>
              <a:latin typeface="Calibri" panose="020F0502020204030204" pitchFamily="34" charset="0"/>
              <a:ea typeface="Calibri" panose="020F0502020204030204" pitchFamily="34" charset="0"/>
              <a:cs typeface="Times New Roman (Leipäteksti, m"/>
            </a:endParaRPr>
          </a:p>
          <a:p>
            <a:endParaRPr lang="fi-FI" dirty="0"/>
          </a:p>
        </p:txBody>
      </p:sp>
    </p:spTree>
    <p:extLst>
      <p:ext uri="{BB962C8B-B14F-4D97-AF65-F5344CB8AC3E}">
        <p14:creationId xmlns:p14="http://schemas.microsoft.com/office/powerpoint/2010/main" val="286329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4E667-FC38-75ED-6366-2698CB6046B4}"/>
              </a:ext>
            </a:extLst>
          </p:cNvPr>
          <p:cNvSpPr>
            <a:spLocks noGrp="1"/>
          </p:cNvSpPr>
          <p:nvPr>
            <p:ph type="title"/>
          </p:nvPr>
        </p:nvSpPr>
        <p:spPr/>
        <p:txBody>
          <a:bodyPr/>
          <a:lstStyle/>
          <a:p>
            <a:r>
              <a:rPr lang="fi-FI" dirty="0"/>
              <a:t>Poimintoja oppilaitoskyselystä</a:t>
            </a:r>
          </a:p>
        </p:txBody>
      </p:sp>
      <p:sp>
        <p:nvSpPr>
          <p:cNvPr id="3" name="Content Placeholder 2">
            <a:extLst>
              <a:ext uri="{FF2B5EF4-FFF2-40B4-BE49-F238E27FC236}">
                <a16:creationId xmlns:a16="http://schemas.microsoft.com/office/drawing/2014/main" id="{B928ADFB-52B4-1C3A-BECB-8A747E5D3F6C}"/>
              </a:ext>
            </a:extLst>
          </p:cNvPr>
          <p:cNvSpPr>
            <a:spLocks noGrp="1"/>
          </p:cNvSpPr>
          <p:nvPr>
            <p:ph idx="1"/>
          </p:nvPr>
        </p:nvSpPr>
        <p:spPr>
          <a:xfrm>
            <a:off x="842682" y="2095665"/>
            <a:ext cx="5253318" cy="3636000"/>
          </a:xfrm>
        </p:spPr>
        <p:txBody>
          <a:bodyPr>
            <a:normAutofit lnSpcReduction="10000"/>
          </a:bodyPr>
          <a:lstStyle/>
          <a:p>
            <a:r>
              <a:rPr lang="fi-FI" dirty="0"/>
              <a:t>Oppilaitoskyselyyn saatiin 21 vastausta. Vastaajat olivat rehtoreita ja luokanopettajia. Joistakin kouluista oli useampi vastaaja. </a:t>
            </a:r>
          </a:p>
          <a:p>
            <a:r>
              <a:rPr lang="fi-FI" dirty="0"/>
              <a:t>Suurin osa vastanneista edusti alakoulua.</a:t>
            </a:r>
          </a:p>
          <a:p>
            <a:r>
              <a:rPr lang="fi-FI" dirty="0"/>
              <a:t>Suurin osa vastaajista olivat tyytyväisiä Porvoon kaupungin olosuhteisiin opetussuunnitelman mukaisen liikunnan opetuksen toteuttamiseen ja oppilaitoksen pihan olosuhteisiin. </a:t>
            </a:r>
          </a:p>
          <a:p>
            <a:r>
              <a:rPr lang="fi-FI" dirty="0"/>
              <a:t>O</a:t>
            </a:r>
            <a:r>
              <a:rPr lang="fi-FI" sz="1800" dirty="0"/>
              <a:t>ppilaitokset kaipaavat mahdollisimman monipuolisia tai –käyttöisiä alueita, jotka aktivoivat oppilaita liikkumiseen.</a:t>
            </a:r>
          </a:p>
          <a:p>
            <a:r>
              <a:rPr lang="fi-FI" sz="1800" dirty="0"/>
              <a:t>Jois</a:t>
            </a:r>
            <a:r>
              <a:rPr lang="fi-FI" dirty="0"/>
              <a:t>sakin kouluissa pihan olosuhteet ovat päässeet huonoon kuntoon tai koulun sisäliikuntatiloissa on sisäilmaongelmia. </a:t>
            </a:r>
            <a:endParaRPr lang="fi-FI" sz="1800" dirty="0"/>
          </a:p>
          <a:p>
            <a:endParaRPr lang="fi-FI" dirty="0"/>
          </a:p>
          <a:p>
            <a:endParaRPr lang="fi-FI" dirty="0"/>
          </a:p>
        </p:txBody>
      </p:sp>
      <p:sp>
        <p:nvSpPr>
          <p:cNvPr id="4" name="Slide Number Placeholder 3">
            <a:extLst>
              <a:ext uri="{FF2B5EF4-FFF2-40B4-BE49-F238E27FC236}">
                <a16:creationId xmlns:a16="http://schemas.microsoft.com/office/drawing/2014/main" id="{9569CBFD-8B4E-457F-C5FB-28DD54B41AD8}"/>
              </a:ext>
            </a:extLst>
          </p:cNvPr>
          <p:cNvSpPr>
            <a:spLocks noGrp="1"/>
          </p:cNvSpPr>
          <p:nvPr>
            <p:ph type="sldNum" sz="quarter" idx="12"/>
          </p:nvPr>
        </p:nvSpPr>
        <p:spPr/>
        <p:txBody>
          <a:bodyPr/>
          <a:lstStyle/>
          <a:p>
            <a:fld id="{31160B98-140E-4345-B1A3-2A7247C42973}" type="slidenum">
              <a:rPr lang="fi-FI" smtClean="0"/>
              <a:t>44</a:t>
            </a:fld>
            <a:endParaRPr lang="fi-FI" dirty="0"/>
          </a:p>
        </p:txBody>
      </p:sp>
      <p:sp>
        <p:nvSpPr>
          <p:cNvPr id="7" name="Content Placeholder 2">
            <a:extLst>
              <a:ext uri="{FF2B5EF4-FFF2-40B4-BE49-F238E27FC236}">
                <a16:creationId xmlns:a16="http://schemas.microsoft.com/office/drawing/2014/main" id="{464F9FEF-67C7-DD8A-1099-4D92561D0059}"/>
              </a:ext>
            </a:extLst>
          </p:cNvPr>
          <p:cNvSpPr txBox="1">
            <a:spLocks/>
          </p:cNvSpPr>
          <p:nvPr/>
        </p:nvSpPr>
        <p:spPr>
          <a:xfrm>
            <a:off x="6591210" y="2095665"/>
            <a:ext cx="5253318" cy="3636000"/>
          </a:xfrm>
          <a:prstGeom prst="rect">
            <a:avLst/>
          </a:prstGeom>
        </p:spPr>
        <p:txBody>
          <a:bodyPr vert="horz" lIns="0" tIns="0" rIns="0" bIns="0" rtlCol="0">
            <a:normAutofit/>
          </a:bodyPr>
          <a:lstStyle>
            <a:lvl1pPr marL="228600" indent="-228600"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896938" indent="-269875"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800" dirty="0"/>
              <a:t>Oman koulun pihan ja sisätilojen lisäksi koulut käyttävät laajasti lähialueen liikuntapaikkoja hyödyksi opetuksessa, kuten lähialueiden hiihtolatuja, urheilukenttiä, lähimetsiä, suunnistuksen paikkoja ja kauempana sijaitsevia paikkoja, kuten uimahallia, ulkoilualueita, tekojäitä ja jäähallia.</a:t>
            </a:r>
          </a:p>
          <a:p>
            <a:r>
              <a:rPr lang="fi-FI" dirty="0"/>
              <a:t>Vastaajista 62 % oli sitä mieltä, että koulun pihalla on pelialue ja riittävästi muita toimintapaikkoja.</a:t>
            </a:r>
          </a:p>
          <a:p>
            <a:r>
              <a:rPr lang="fi-FI" dirty="0"/>
              <a:t>Vastaajista 62 % oli sitä mieltä, että koulun sisäliikuntatilat ovat riittävät koulun tarpeisiin.</a:t>
            </a:r>
          </a:p>
          <a:p>
            <a:r>
              <a:rPr lang="fi-FI" dirty="0"/>
              <a:t>Vastaajien mielestä lapset ja nuoret liikkuvat liian vähän. Annettaessa mahdollisuus liikkumiseen lapset liikkuvat.</a:t>
            </a:r>
          </a:p>
          <a:p>
            <a:endParaRPr lang="fi-FI" dirty="0"/>
          </a:p>
        </p:txBody>
      </p:sp>
    </p:spTree>
    <p:extLst>
      <p:ext uri="{BB962C8B-B14F-4D97-AF65-F5344CB8AC3E}">
        <p14:creationId xmlns:p14="http://schemas.microsoft.com/office/powerpoint/2010/main" val="1067488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932C37-CC36-ACD5-483F-9D19E6AC5BD7}"/>
              </a:ext>
            </a:extLst>
          </p:cNvPr>
          <p:cNvSpPr>
            <a:spLocks noGrp="1"/>
          </p:cNvSpPr>
          <p:nvPr>
            <p:ph type="ctrTitle"/>
          </p:nvPr>
        </p:nvSpPr>
        <p:spPr/>
        <p:txBody>
          <a:bodyPr/>
          <a:lstStyle/>
          <a:p>
            <a:r>
              <a:rPr lang="fi-FI" dirty="0"/>
              <a:t>Liikuntapaikkojen luokittelu</a:t>
            </a:r>
          </a:p>
        </p:txBody>
      </p:sp>
      <p:sp>
        <p:nvSpPr>
          <p:cNvPr id="4" name="Slide Number Placeholder 3">
            <a:extLst>
              <a:ext uri="{FF2B5EF4-FFF2-40B4-BE49-F238E27FC236}">
                <a16:creationId xmlns:a16="http://schemas.microsoft.com/office/drawing/2014/main" id="{82030C95-7D61-C260-F3DD-77CFD57CB4CC}"/>
              </a:ext>
            </a:extLst>
          </p:cNvPr>
          <p:cNvSpPr>
            <a:spLocks noGrp="1"/>
          </p:cNvSpPr>
          <p:nvPr>
            <p:ph type="sldNum" sz="quarter" idx="12"/>
          </p:nvPr>
        </p:nvSpPr>
        <p:spPr/>
        <p:txBody>
          <a:bodyPr/>
          <a:lstStyle/>
          <a:p>
            <a:fld id="{31160B98-140E-4345-B1A3-2A7247C42973}" type="slidenum">
              <a:rPr lang="fi-FI" smtClean="0"/>
              <a:t>45</a:t>
            </a:fld>
            <a:endParaRPr lang="fi-FI" dirty="0"/>
          </a:p>
        </p:txBody>
      </p:sp>
    </p:spTree>
    <p:extLst>
      <p:ext uri="{BB962C8B-B14F-4D97-AF65-F5344CB8AC3E}">
        <p14:creationId xmlns:p14="http://schemas.microsoft.com/office/powerpoint/2010/main" val="3717000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4BDE-1761-415C-A89F-F25ECD976017}"/>
              </a:ext>
            </a:extLst>
          </p:cNvPr>
          <p:cNvSpPr>
            <a:spLocks noGrp="1"/>
          </p:cNvSpPr>
          <p:nvPr>
            <p:ph type="title"/>
          </p:nvPr>
        </p:nvSpPr>
        <p:spPr>
          <a:xfrm>
            <a:off x="563278" y="933770"/>
            <a:ext cx="10697880" cy="658079"/>
          </a:xfrm>
        </p:spPr>
        <p:txBody>
          <a:bodyPr/>
          <a:lstStyle/>
          <a:p>
            <a:r>
              <a:rPr lang="fi-FI" dirty="0"/>
              <a:t>Liikuntapaikkojen luokittelun perusteet </a:t>
            </a:r>
          </a:p>
        </p:txBody>
      </p:sp>
      <p:sp>
        <p:nvSpPr>
          <p:cNvPr id="6" name="Sisällön paikkamerkki 2">
            <a:extLst>
              <a:ext uri="{FF2B5EF4-FFF2-40B4-BE49-F238E27FC236}">
                <a16:creationId xmlns:a16="http://schemas.microsoft.com/office/drawing/2014/main" id="{E0F387AA-E3B8-499E-B23A-88B2A1B188B5}"/>
              </a:ext>
            </a:extLst>
          </p:cNvPr>
          <p:cNvSpPr txBox="1">
            <a:spLocks/>
          </p:cNvSpPr>
          <p:nvPr/>
        </p:nvSpPr>
        <p:spPr>
          <a:xfrm>
            <a:off x="643659" y="1881369"/>
            <a:ext cx="11365461" cy="1789394"/>
          </a:xfrm>
          <a:prstGeom prst="rect">
            <a:avLst/>
          </a:prstGeom>
        </p:spPr>
        <p:txBody>
          <a:bodyPr vert="horz" lIns="0" tIns="0" rIns="0" bIns="0" rtlCol="0">
            <a:noAutofit/>
          </a:bodyPr>
          <a:lstStyle>
            <a:lvl1pPr marL="228600" indent="-228600"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896938" indent="-269875"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i-FI" dirty="0"/>
              <a:t>Liikuntapaikat on luokiteltu Excel-tiedostoon. Tiedosto toimii työkaluna kaupungin liikuntapaikkaverkon suunnittelussa. </a:t>
            </a:r>
          </a:p>
          <a:p>
            <a:pPr algn="l"/>
            <a:r>
              <a:rPr lang="fi-FI" sz="1800" dirty="0">
                <a:solidFill>
                  <a:schemeClr val="tx1"/>
                </a:solidFill>
              </a:rPr>
              <a:t>Liikuntapaikat on luokiteltu käytön-, monipuolisuuden, sijainnin ja suoritustason (mestaruustaso, </a:t>
            </a:r>
            <a:r>
              <a:rPr lang="fi-FI" sz="1800" dirty="0" err="1">
                <a:solidFill>
                  <a:schemeClr val="tx1"/>
                </a:solidFill>
              </a:rPr>
              <a:t>kv</a:t>
            </a:r>
            <a:r>
              <a:rPr lang="fi-FI" sz="1800" dirty="0">
                <a:solidFill>
                  <a:schemeClr val="tx1"/>
                </a:solidFill>
              </a:rPr>
              <a:t>-kisat, seurataso vai harrastajat) perusteella A-D luokkiin. </a:t>
            </a:r>
          </a:p>
        </p:txBody>
      </p:sp>
      <p:sp>
        <p:nvSpPr>
          <p:cNvPr id="7" name="Sisällön paikkamerkki 2">
            <a:extLst>
              <a:ext uri="{FF2B5EF4-FFF2-40B4-BE49-F238E27FC236}">
                <a16:creationId xmlns:a16="http://schemas.microsoft.com/office/drawing/2014/main" id="{BA8ABC8B-9230-4053-902C-6D3F10AC10A0}"/>
              </a:ext>
            </a:extLst>
          </p:cNvPr>
          <p:cNvSpPr txBox="1">
            <a:spLocks/>
          </p:cNvSpPr>
          <p:nvPr/>
        </p:nvSpPr>
        <p:spPr>
          <a:xfrm>
            <a:off x="643659" y="3308157"/>
            <a:ext cx="10617499" cy="3956808"/>
          </a:xfrm>
          <a:prstGeom prst="rect">
            <a:avLst/>
          </a:prstGeom>
        </p:spPr>
        <p:txBody>
          <a:bodyPr vert="horz" lIns="0" tIns="0" rIns="0" bIns="0" rtlCol="0">
            <a:noAutofit/>
          </a:bodyPr>
          <a:lstStyle>
            <a:lvl1pPr marL="228600" indent="-228600"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896938" indent="-269875"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AutoNum type="alphaUcPeriod"/>
            </a:pPr>
            <a:r>
              <a:rPr lang="fi-FI" dirty="0">
                <a:solidFill>
                  <a:schemeClr val="tx1"/>
                </a:solidFill>
              </a:rPr>
              <a:t>Liikunta- ja suorituspaikat, joita käytetään paljon (lajit, käyttäjät) ja joissa järjestetään kansainvälisen ja Suomen mestaruustason tapahtumia. Esim</a:t>
            </a:r>
            <a:r>
              <a:rPr lang="fi-FI" dirty="0"/>
              <a:t>erkiksi</a:t>
            </a:r>
            <a:r>
              <a:rPr lang="fi-FI" dirty="0">
                <a:solidFill>
                  <a:schemeClr val="tx1"/>
                </a:solidFill>
              </a:rPr>
              <a:t> keskusurheilukenttä, jäähalli jne. </a:t>
            </a:r>
          </a:p>
          <a:p>
            <a:pPr marL="457200" indent="-457200" algn="l">
              <a:buAutoNum type="alphaUcPeriod"/>
            </a:pPr>
            <a:r>
              <a:rPr lang="fi-FI" dirty="0">
                <a:solidFill>
                  <a:schemeClr val="tx1"/>
                </a:solidFill>
              </a:rPr>
              <a:t>Seuratason/koulujen käyttämät suorituspaikat, joissa käyttö on ohjattua, edellyttää ajanvarausta ja jatkuvaa ylläpitoa. Esimerkkinä tekojäät, -nurmikentät, koulujen liikuntahallit </a:t>
            </a:r>
          </a:p>
          <a:p>
            <a:pPr marL="457200" marR="0" lvl="0" indent="-457200" algn="l" defTabSz="914400" rtl="0" eaLnBrk="1" fontAlgn="auto" latinLnBrk="0" hangingPunct="1">
              <a:lnSpc>
                <a:spcPct val="95000"/>
              </a:lnSpc>
              <a:spcBef>
                <a:spcPts val="600"/>
              </a:spcBef>
              <a:spcAft>
                <a:spcPts val="0"/>
              </a:spcAft>
              <a:buClr>
                <a:srgbClr val="EB5C18"/>
              </a:buClr>
              <a:buSzTx/>
              <a:buFont typeface="Calibri" panose="020F0502020204030204" pitchFamily="34" charset="0"/>
              <a:buAutoNum type="alphaUcPeriod"/>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Harrastetason paikat, joissa käyttö on satunnaista ja perustuu omaehtoisuuteen. Esimerkiksi kaupunginosien omat ladut, pallokentät. Yhden kilometrin säteellä liikuntapaikasta sijaitsee vähintään 500 asukasta tai on koulun lähellä.</a:t>
            </a:r>
          </a:p>
          <a:p>
            <a:pPr marL="457200" indent="-457200" algn="l">
              <a:buAutoNum type="alphaUcPeriod"/>
            </a:pPr>
            <a:r>
              <a:rPr lang="fi-FI" dirty="0">
                <a:solidFill>
                  <a:schemeClr val="tx1"/>
                </a:solidFill>
              </a:rPr>
              <a:t>Liikuntapaikkojen käyttö on satunnaista, omaehtoista ja vähäistä. Kaupungin ylläpidon jatkamista voidaan tarkastella. </a:t>
            </a:r>
          </a:p>
        </p:txBody>
      </p:sp>
    </p:spTree>
    <p:extLst>
      <p:ext uri="{BB962C8B-B14F-4D97-AF65-F5344CB8AC3E}">
        <p14:creationId xmlns:p14="http://schemas.microsoft.com/office/powerpoint/2010/main" val="2529455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7A260F6-0818-D86B-F073-0EAB3A03BB9D}"/>
              </a:ext>
            </a:extLst>
          </p:cNvPr>
          <p:cNvSpPr txBox="1">
            <a:spLocks noGrp="1"/>
          </p:cNvSpPr>
          <p:nvPr>
            <p:ph type="title" idx="4294967295"/>
          </p:nvPr>
        </p:nvSpPr>
        <p:spPr>
          <a:xfrm>
            <a:off x="454753" y="942502"/>
            <a:ext cx="7740013" cy="11388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83000"/>
              </a:lnSpc>
              <a:spcBef>
                <a:spcPct val="0"/>
              </a:spcBef>
              <a:buNone/>
              <a:defRPr sz="4000" kern="1200" spc="-40" baseline="0">
                <a:solidFill>
                  <a:schemeClr val="tx2"/>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fi-FI" sz="4000" b="0" i="0" u="none" strike="noStrike" kern="1200" cap="none" spc="-40" normalizeH="0" baseline="0" noProof="0" dirty="0">
                <a:ln>
                  <a:noFill/>
                </a:ln>
                <a:solidFill>
                  <a:schemeClr val="tx2"/>
                </a:solidFill>
                <a:effectLst/>
                <a:uLnTx/>
                <a:uFillTx/>
                <a:latin typeface="+mj-lt"/>
                <a:ea typeface="+mj-ea"/>
                <a:cs typeface="+mj-cs"/>
              </a:rPr>
              <a:t>Liikuntapaikkojen luokittelu</a:t>
            </a:r>
          </a:p>
        </p:txBody>
      </p:sp>
      <p:sp>
        <p:nvSpPr>
          <p:cNvPr id="2" name="Content Placeholder 2">
            <a:extLst>
              <a:ext uri="{FF2B5EF4-FFF2-40B4-BE49-F238E27FC236}">
                <a16:creationId xmlns:a16="http://schemas.microsoft.com/office/drawing/2014/main" id="{F9BC500C-701B-5366-082A-DC71B4841317}"/>
              </a:ext>
            </a:extLst>
          </p:cNvPr>
          <p:cNvSpPr>
            <a:spLocks noGrp="1"/>
          </p:cNvSpPr>
          <p:nvPr>
            <p:ph idx="1"/>
          </p:nvPr>
        </p:nvSpPr>
        <p:spPr>
          <a:xfrm>
            <a:off x="454754" y="1802674"/>
            <a:ext cx="10899046" cy="4239240"/>
          </a:xfrm>
        </p:spPr>
        <p:txBody>
          <a:bodyPr>
            <a:normAutofit fontScale="70000" lnSpcReduction="20000"/>
          </a:bodyPr>
          <a:lstStyle/>
          <a:p>
            <a:r>
              <a:rPr lang="fi-FI" dirty="0"/>
              <a:t>A. Liikunta- ja suorituspaikat, joita käytetään paljon (lajit, käyttäjät) ja joissa järjestetään kansainvälisen ja Suomen mestaruustason tapahtumia. Näitä ovat (yht. 12 kpl) mm.</a:t>
            </a:r>
          </a:p>
          <a:p>
            <a:pPr lvl="1"/>
            <a:r>
              <a:rPr lang="fi-FI" dirty="0"/>
              <a:t>Porvoon urheiluhalli</a:t>
            </a:r>
          </a:p>
          <a:p>
            <a:pPr lvl="1"/>
            <a:r>
              <a:rPr lang="fi-FI" dirty="0"/>
              <a:t>Uimahalli</a:t>
            </a:r>
          </a:p>
          <a:p>
            <a:pPr lvl="1"/>
            <a:r>
              <a:rPr lang="fi-FI" dirty="0"/>
              <a:t>Jäähallit</a:t>
            </a:r>
          </a:p>
          <a:p>
            <a:r>
              <a:rPr lang="fi-FI" dirty="0"/>
              <a:t>B. Seuratason/koulujen käyttämät suorituspaikat, joissa käyttö on ohjattua, edellyttää ajanvarausta ja jatkuvaa ylläpitoa. Näitä ovat (yht. 111 kpl) mm.</a:t>
            </a:r>
          </a:p>
          <a:p>
            <a:pPr lvl="1"/>
            <a:r>
              <a:rPr lang="fi-FI" dirty="0"/>
              <a:t>Koulujen liikuntahallit</a:t>
            </a:r>
          </a:p>
          <a:p>
            <a:pPr lvl="1"/>
            <a:r>
              <a:rPr lang="fi-FI" dirty="0"/>
              <a:t>Seurojen harrastustoiminnan liikuntahallit</a:t>
            </a:r>
          </a:p>
          <a:p>
            <a:pPr lvl="1"/>
            <a:r>
              <a:rPr lang="fi-FI" dirty="0"/>
              <a:t>Useat nurmi- ja hiekkakentät, myös talvisin tekojääkentät</a:t>
            </a:r>
          </a:p>
          <a:p>
            <a:r>
              <a:rPr lang="fi-FI" dirty="0"/>
              <a:t>C. Harrastetason paikat, joissa käyttö on satunnaista ja perustuu omaehtoisuuteen. Esim. kaupunginosien omat ladut, pallokentät. Näitä ovat (yht. 91 kpl) mm.</a:t>
            </a:r>
          </a:p>
          <a:p>
            <a:pPr lvl="1"/>
            <a:r>
              <a:rPr lang="fi-FI" dirty="0"/>
              <a:t>Kaupungin lähiliikuntapaikat</a:t>
            </a:r>
          </a:p>
          <a:p>
            <a:pPr lvl="1"/>
            <a:r>
              <a:rPr lang="fi-FI" dirty="0"/>
              <a:t>Kaupunginosakohtaiset nurmi- ja hiekkakentät, joilla ei ole säännöllistä käyttöä kouluilta tai seuroilta</a:t>
            </a:r>
          </a:p>
          <a:p>
            <a:pPr lvl="1"/>
            <a:r>
              <a:rPr lang="fi-FI" dirty="0"/>
              <a:t>Uimarannat, venelaiturit ja useat retkeilykohteet</a:t>
            </a:r>
          </a:p>
          <a:p>
            <a:pPr lvl="1"/>
            <a:r>
              <a:rPr lang="fi-FI" dirty="0"/>
              <a:t>Omaehtoiset harrastuspaikat, kuten skeittaus ja frisbeegolf</a:t>
            </a:r>
          </a:p>
          <a:p>
            <a:r>
              <a:rPr lang="fi-FI" dirty="0"/>
              <a:t>D. </a:t>
            </a:r>
            <a:r>
              <a:rPr lang="fi-FI" dirty="0">
                <a:solidFill>
                  <a:schemeClr val="tx1"/>
                </a:solidFill>
              </a:rPr>
              <a:t>Liikuntapaikkojen käyttö on satunnaista, omaehtoista ja vähäistä. Kaupungin ylläpidon jatkamista voidaan tarkastella. Näitä ovat (yht. 56 kpl) mm.</a:t>
            </a:r>
          </a:p>
          <a:p>
            <a:pPr lvl="1"/>
            <a:r>
              <a:rPr lang="fi-FI" dirty="0">
                <a:solidFill>
                  <a:schemeClr val="tx1"/>
                </a:solidFill>
              </a:rPr>
              <a:t>Lähekkäin sijaitsevat saman tyypin liikuntapaikat</a:t>
            </a:r>
          </a:p>
          <a:p>
            <a:pPr lvl="1"/>
            <a:r>
              <a:rPr lang="fi-FI" dirty="0"/>
              <a:t>Osittain jo muun tahon, kuten yhdistyksen ylläpitämät kohteet mm. saariston retkeilykohteet</a:t>
            </a:r>
          </a:p>
          <a:p>
            <a:pPr lvl="1"/>
            <a:r>
              <a:rPr lang="fi-FI" dirty="0"/>
              <a:t>Harvaan asuttujen alueiden liikuntapaikat, jotka eivät ole koulun tai seuran käytössä</a:t>
            </a:r>
            <a:endParaRPr lang="fi-FI" dirty="0">
              <a:solidFill>
                <a:schemeClr val="tx1"/>
              </a:solidFill>
            </a:endParaRPr>
          </a:p>
          <a:p>
            <a:pPr lvl="1"/>
            <a:endParaRPr lang="fi-FI" dirty="0"/>
          </a:p>
          <a:p>
            <a:pPr lvl="1"/>
            <a:endParaRPr lang="fi-FI" dirty="0"/>
          </a:p>
        </p:txBody>
      </p:sp>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47</a:t>
            </a:fld>
            <a:endParaRPr lang="fi-FI"/>
          </a:p>
        </p:txBody>
      </p:sp>
    </p:spTree>
    <p:extLst>
      <p:ext uri="{BB962C8B-B14F-4D97-AF65-F5344CB8AC3E}">
        <p14:creationId xmlns:p14="http://schemas.microsoft.com/office/powerpoint/2010/main" val="1514709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7A260F6-0818-D86B-F073-0EAB3A03BB9D}"/>
              </a:ext>
            </a:extLst>
          </p:cNvPr>
          <p:cNvSpPr txBox="1">
            <a:spLocks noGrp="1"/>
          </p:cNvSpPr>
          <p:nvPr>
            <p:ph type="title" idx="4294967295"/>
          </p:nvPr>
        </p:nvSpPr>
        <p:spPr>
          <a:xfrm>
            <a:off x="454753" y="942502"/>
            <a:ext cx="4996135" cy="11388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ct val="83000"/>
              </a:lnSpc>
              <a:spcBef>
                <a:spcPct val="0"/>
              </a:spcBef>
              <a:buNone/>
              <a:defRPr sz="4000" kern="1200" spc="-40" baseline="0">
                <a:solidFill>
                  <a:schemeClr val="tx2"/>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fi-FI" sz="4000" b="0" i="0" u="none" strike="noStrike" kern="1200" cap="none" spc="-40" normalizeH="0" baseline="0" noProof="0" dirty="0">
                <a:ln>
                  <a:noFill/>
                </a:ln>
                <a:solidFill>
                  <a:schemeClr val="tx2"/>
                </a:solidFill>
                <a:effectLst/>
                <a:uLnTx/>
                <a:uFillTx/>
                <a:latin typeface="+mj-lt"/>
                <a:ea typeface="+mj-ea"/>
                <a:cs typeface="+mj-cs"/>
              </a:rPr>
              <a:t>Liikuntapaikkojen luokittelu</a:t>
            </a:r>
          </a:p>
        </p:txBody>
      </p:sp>
      <p:sp>
        <p:nvSpPr>
          <p:cNvPr id="2" name="Content Placeholder 2">
            <a:extLst>
              <a:ext uri="{FF2B5EF4-FFF2-40B4-BE49-F238E27FC236}">
                <a16:creationId xmlns:a16="http://schemas.microsoft.com/office/drawing/2014/main" id="{F9BC500C-701B-5366-082A-DC71B4841317}"/>
              </a:ext>
            </a:extLst>
          </p:cNvPr>
          <p:cNvSpPr>
            <a:spLocks noGrp="1"/>
          </p:cNvSpPr>
          <p:nvPr>
            <p:ph idx="1"/>
          </p:nvPr>
        </p:nvSpPr>
        <p:spPr>
          <a:xfrm>
            <a:off x="454753" y="2150560"/>
            <a:ext cx="3581218" cy="4215896"/>
          </a:xfrm>
        </p:spPr>
        <p:txBody>
          <a:bodyPr>
            <a:normAutofit lnSpcReduction="10000"/>
          </a:bodyPr>
          <a:lstStyle/>
          <a:p>
            <a:r>
              <a:rPr lang="fi-FI" sz="1400" dirty="0"/>
              <a:t>Liikuntapaikkojen luokittelussa on otettu huomioon liikuntapaikkojen sijainti suhteessa käyttäjäryhmiin ja kouluihin sekä käyttäjämäärät.</a:t>
            </a:r>
          </a:p>
          <a:p>
            <a:r>
              <a:rPr lang="fi-FI" sz="1400" dirty="0"/>
              <a:t>Liikuntapaikan soveltuvuus (koko, kunto, varustelu) eri lajiryhmille, sekä sijainti suhteessa muihin saman lajin harrastuspaikkoihin.</a:t>
            </a:r>
          </a:p>
          <a:p>
            <a:r>
              <a:rPr lang="fi-FI" sz="1400" dirty="0"/>
              <a:t>Kyläalueilla korostuu vähäisten liikuntapaikkojen merkitys kylätaajamien asukkaille.</a:t>
            </a:r>
          </a:p>
          <a:p>
            <a:r>
              <a:rPr lang="fi-FI" sz="1400" dirty="0"/>
              <a:t>Saaristossa on paljon D-luokan liikuntapaikkoja, jotka ovat pääosin veneilyn palvelupaikkoja ja ruoanlaittopaikkoja. Monet saarien liikuntapaikoista ovat yhdistysten ylläpitämiä.</a:t>
            </a:r>
          </a:p>
          <a:p>
            <a:r>
              <a:rPr lang="fi-FI" sz="1400" dirty="0"/>
              <a:t>Muita D-luokan paikkoja ovat haja-asutuksen alueella ja vähällä käytöllä olevia liikuntapaikkoja, joiden ympärillä ei ole paljoa, tai ei ollenkaan asutusta. </a:t>
            </a:r>
          </a:p>
        </p:txBody>
      </p:sp>
      <p:pic>
        <p:nvPicPr>
          <p:cNvPr id="7" name="Picture 6" descr="Kartta liikuntapaikkojen luokittelusta.">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4535" y="653143"/>
            <a:ext cx="7846344" cy="5550180"/>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48</a:t>
            </a:fld>
            <a:endParaRPr lang="fi-FI"/>
          </a:p>
        </p:txBody>
      </p:sp>
    </p:spTree>
    <p:extLst>
      <p:ext uri="{BB962C8B-B14F-4D97-AF65-F5344CB8AC3E}">
        <p14:creationId xmlns:p14="http://schemas.microsoft.com/office/powerpoint/2010/main" val="3892112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996F8-81E8-3A38-035C-05DF3AB59BD5}"/>
              </a:ext>
            </a:extLst>
          </p:cNvPr>
          <p:cNvSpPr>
            <a:spLocks noGrp="1"/>
          </p:cNvSpPr>
          <p:nvPr>
            <p:ph type="title"/>
          </p:nvPr>
        </p:nvSpPr>
        <p:spPr/>
        <p:txBody>
          <a:bodyPr/>
          <a:lstStyle/>
          <a:p>
            <a:r>
              <a:rPr lang="fi-FI" dirty="0"/>
              <a:t>D-luokan liikuntapaikat</a:t>
            </a:r>
          </a:p>
        </p:txBody>
      </p:sp>
      <p:sp>
        <p:nvSpPr>
          <p:cNvPr id="8" name="Content Placeholder 2">
            <a:extLst>
              <a:ext uri="{FF2B5EF4-FFF2-40B4-BE49-F238E27FC236}">
                <a16:creationId xmlns:a16="http://schemas.microsoft.com/office/drawing/2014/main" id="{7988B508-1B4E-0D05-6E61-9AED7401B2BC}"/>
              </a:ext>
            </a:extLst>
          </p:cNvPr>
          <p:cNvSpPr txBox="1">
            <a:spLocks/>
          </p:cNvSpPr>
          <p:nvPr/>
        </p:nvSpPr>
        <p:spPr>
          <a:xfrm>
            <a:off x="842682" y="1703612"/>
            <a:ext cx="7907180" cy="456264"/>
          </a:xfrm>
          <a:prstGeom prst="rect">
            <a:avLst/>
          </a:prstGeom>
        </p:spPr>
        <p:txBody>
          <a:bodyPr vert="horz" lIns="0" tIns="0" rIns="0" bIns="0" rtlCol="0">
            <a:normAutofit/>
          </a:bodyPr>
          <a:lstStyle>
            <a:lvl1pPr marL="228600" indent="-228600"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896938" indent="-269875"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t>Kaupungin ylläpitämiä D-luokan liikuntapaikkoja on yhteensä 17.</a:t>
            </a:r>
          </a:p>
          <a:p>
            <a:endParaRPr lang="fi-FI" dirty="0"/>
          </a:p>
        </p:txBody>
      </p:sp>
      <p:sp>
        <p:nvSpPr>
          <p:cNvPr id="3" name="Content Placeholder 2">
            <a:extLst>
              <a:ext uri="{FF2B5EF4-FFF2-40B4-BE49-F238E27FC236}">
                <a16:creationId xmlns:a16="http://schemas.microsoft.com/office/drawing/2014/main" id="{79F5773C-504A-90D4-3FB7-8C10CFE35389}"/>
              </a:ext>
            </a:extLst>
          </p:cNvPr>
          <p:cNvSpPr>
            <a:spLocks noGrp="1"/>
          </p:cNvSpPr>
          <p:nvPr>
            <p:ph idx="1"/>
          </p:nvPr>
        </p:nvSpPr>
        <p:spPr>
          <a:xfrm>
            <a:off x="842682" y="2491887"/>
            <a:ext cx="3915876" cy="3636000"/>
          </a:xfrm>
        </p:spPr>
        <p:txBody>
          <a:bodyPr>
            <a:normAutofit/>
          </a:bodyPr>
          <a:lstStyle/>
          <a:p>
            <a:r>
              <a:rPr lang="fi-FI" dirty="0"/>
              <a:t>Suomenkylän nurmikenttä (ja jääkenttä)</a:t>
            </a:r>
          </a:p>
          <a:p>
            <a:r>
              <a:rPr lang="fi-FI" dirty="0"/>
              <a:t>Ernestan nurmikenttä</a:t>
            </a:r>
          </a:p>
          <a:p>
            <a:r>
              <a:rPr lang="fi-FI" dirty="0" err="1"/>
              <a:t>Jakarin</a:t>
            </a:r>
            <a:r>
              <a:rPr lang="fi-FI" dirty="0"/>
              <a:t> nurmikenttä</a:t>
            </a:r>
          </a:p>
          <a:p>
            <a:r>
              <a:rPr lang="fi-FI" dirty="0" err="1"/>
              <a:t>Kråkön</a:t>
            </a:r>
            <a:r>
              <a:rPr lang="fi-FI" dirty="0"/>
              <a:t> luistelu- ja pallokenttä</a:t>
            </a:r>
          </a:p>
          <a:p>
            <a:r>
              <a:rPr lang="fi-FI" dirty="0"/>
              <a:t>Vanhamoision luistelu- ja hiekkakenttä</a:t>
            </a:r>
          </a:p>
          <a:p>
            <a:r>
              <a:rPr lang="fi-FI" dirty="0"/>
              <a:t>Emäsalon pallokenttä</a:t>
            </a:r>
          </a:p>
          <a:p>
            <a:r>
              <a:rPr lang="fi-FI" dirty="0" err="1"/>
              <a:t>Kulloon</a:t>
            </a:r>
            <a:r>
              <a:rPr lang="fi-FI" dirty="0"/>
              <a:t> nurmikenttä</a:t>
            </a:r>
          </a:p>
          <a:p>
            <a:r>
              <a:rPr lang="fi-FI" dirty="0" err="1"/>
              <a:t>Köttbodan</a:t>
            </a:r>
            <a:r>
              <a:rPr lang="fi-FI" dirty="0"/>
              <a:t> uimaranta</a:t>
            </a:r>
          </a:p>
          <a:p>
            <a:r>
              <a:rPr lang="fi-FI" dirty="0" err="1"/>
              <a:t>Köttbodan</a:t>
            </a:r>
            <a:r>
              <a:rPr lang="fi-FI" dirty="0"/>
              <a:t> rannan nuotiopaikka</a:t>
            </a:r>
          </a:p>
          <a:p>
            <a:endParaRPr lang="fi-FI" dirty="0"/>
          </a:p>
        </p:txBody>
      </p:sp>
      <p:sp>
        <p:nvSpPr>
          <p:cNvPr id="7" name="Content Placeholder 2">
            <a:extLst>
              <a:ext uri="{FF2B5EF4-FFF2-40B4-BE49-F238E27FC236}">
                <a16:creationId xmlns:a16="http://schemas.microsoft.com/office/drawing/2014/main" id="{FE008C84-A900-2124-CAE8-9E430A1BD595}"/>
              </a:ext>
            </a:extLst>
          </p:cNvPr>
          <p:cNvSpPr txBox="1">
            <a:spLocks/>
          </p:cNvSpPr>
          <p:nvPr/>
        </p:nvSpPr>
        <p:spPr>
          <a:xfrm>
            <a:off x="5572337" y="2491887"/>
            <a:ext cx="3915877" cy="3636000"/>
          </a:xfrm>
          <a:prstGeom prst="rect">
            <a:avLst/>
          </a:prstGeom>
        </p:spPr>
        <p:txBody>
          <a:bodyPr vert="horz" lIns="0" tIns="0" rIns="0" bIns="0" rtlCol="0">
            <a:normAutofit/>
          </a:bodyPr>
          <a:lstStyle>
            <a:lvl1pPr marL="228600" indent="-228600"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896938" indent="-269875"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err="1"/>
              <a:t>Edesvikenin</a:t>
            </a:r>
            <a:r>
              <a:rPr lang="fi-FI" dirty="0"/>
              <a:t> käyntilaituri</a:t>
            </a:r>
          </a:p>
          <a:p>
            <a:r>
              <a:rPr lang="fi-FI" dirty="0" err="1"/>
              <a:t>Sandholmsuddenin</a:t>
            </a:r>
            <a:r>
              <a:rPr lang="fi-FI" dirty="0"/>
              <a:t> nuotiopaikka</a:t>
            </a:r>
          </a:p>
          <a:p>
            <a:r>
              <a:rPr lang="fi-FI" dirty="0" err="1"/>
              <a:t>Långholmen</a:t>
            </a:r>
            <a:r>
              <a:rPr lang="fi-FI" dirty="0"/>
              <a:t> (ruoanlaittopaikka)</a:t>
            </a:r>
          </a:p>
          <a:p>
            <a:r>
              <a:rPr lang="fi-FI" dirty="0" err="1"/>
              <a:t>Mellerstholmen</a:t>
            </a:r>
            <a:r>
              <a:rPr lang="fi-FI" dirty="0"/>
              <a:t> (ruoanlaittopaikka)</a:t>
            </a:r>
          </a:p>
          <a:p>
            <a:r>
              <a:rPr lang="fi-FI" dirty="0" err="1"/>
              <a:t>Norrholmen</a:t>
            </a:r>
            <a:r>
              <a:rPr lang="fi-FI" dirty="0"/>
              <a:t> (ruoanlaittopaikka)</a:t>
            </a:r>
          </a:p>
          <a:p>
            <a:r>
              <a:rPr lang="fi-FI" dirty="0" err="1"/>
              <a:t>Söderholmen</a:t>
            </a:r>
            <a:r>
              <a:rPr lang="fi-FI" dirty="0"/>
              <a:t> (ruoanlaittopaikka)</a:t>
            </a:r>
          </a:p>
          <a:p>
            <a:r>
              <a:rPr lang="fi-FI" dirty="0"/>
              <a:t>Virvikin pienvenelaituri</a:t>
            </a:r>
          </a:p>
          <a:p>
            <a:r>
              <a:rPr lang="fi-FI" dirty="0"/>
              <a:t>Mäntysaari (ruoanlaittopaikka)</a:t>
            </a:r>
          </a:p>
          <a:p>
            <a:endParaRPr lang="fi-FI" dirty="0"/>
          </a:p>
        </p:txBody>
      </p:sp>
      <p:sp>
        <p:nvSpPr>
          <p:cNvPr id="4" name="Slide Number Placeholder 3">
            <a:extLst>
              <a:ext uri="{FF2B5EF4-FFF2-40B4-BE49-F238E27FC236}">
                <a16:creationId xmlns:a16="http://schemas.microsoft.com/office/drawing/2014/main" id="{4AB1F15C-E253-08B6-15B2-D68632B1DF9B}"/>
              </a:ext>
              <a:ext uri="{C183D7F6-B498-43B3-948B-1728B52AA6E4}">
                <adec:decorative xmlns:adec="http://schemas.microsoft.com/office/drawing/2017/decorative" val="1"/>
              </a:ext>
            </a:extLst>
          </p:cNvPr>
          <p:cNvSpPr>
            <a:spLocks noGrp="1"/>
          </p:cNvSpPr>
          <p:nvPr>
            <p:ph type="sldNum" sz="quarter" idx="12"/>
          </p:nvPr>
        </p:nvSpPr>
        <p:spPr/>
        <p:txBody>
          <a:bodyPr/>
          <a:lstStyle/>
          <a:p>
            <a:fld id="{31160B98-140E-4345-B1A3-2A7247C42973}" type="slidenum">
              <a:rPr lang="fi-FI" smtClean="0"/>
              <a:t>49</a:t>
            </a:fld>
            <a:endParaRPr lang="fi-FI" dirty="0"/>
          </a:p>
        </p:txBody>
      </p:sp>
    </p:spTree>
    <p:extLst>
      <p:ext uri="{BB962C8B-B14F-4D97-AF65-F5344CB8AC3E}">
        <p14:creationId xmlns:p14="http://schemas.microsoft.com/office/powerpoint/2010/main" val="2050337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16BB-95CB-3619-4824-E04F27F7937D}"/>
              </a:ext>
            </a:extLst>
          </p:cNvPr>
          <p:cNvSpPr>
            <a:spLocks noGrp="1"/>
          </p:cNvSpPr>
          <p:nvPr>
            <p:ph type="title"/>
          </p:nvPr>
        </p:nvSpPr>
        <p:spPr/>
        <p:txBody>
          <a:bodyPr/>
          <a:lstStyle/>
          <a:p>
            <a:r>
              <a:rPr lang="fi-FI" dirty="0"/>
              <a:t>Liikuntapaikkaselvityksen työvaiheet</a:t>
            </a:r>
          </a:p>
        </p:txBody>
      </p:sp>
      <p:graphicFrame>
        <p:nvGraphicFramePr>
          <p:cNvPr id="17" name="Content Placeholder 21" descr="Työvaiheet 1. Tiedonhaku ja nykytila-analyysi 2. Kyselyt 3. Osallistavat iltatilaisuudet Porvoossa 4. Selvityksen ja vision laatiminen 5. Toimenpide-ehdotukset ja tarkennukset">
            <a:extLst>
              <a:ext uri="{FF2B5EF4-FFF2-40B4-BE49-F238E27FC236}">
                <a16:creationId xmlns:a16="http://schemas.microsoft.com/office/drawing/2014/main" id="{9895C186-A3B6-6C4A-6B9E-B5F65B698DB0}"/>
              </a:ext>
            </a:extLst>
          </p:cNvPr>
          <p:cNvGraphicFramePr>
            <a:graphicFrameLocks/>
          </p:cNvGraphicFramePr>
          <p:nvPr>
            <p:extLst>
              <p:ext uri="{D42A27DB-BD31-4B8C-83A1-F6EECF244321}">
                <p14:modId xmlns:p14="http://schemas.microsoft.com/office/powerpoint/2010/main" val="1582349400"/>
              </p:ext>
            </p:extLst>
          </p:nvPr>
        </p:nvGraphicFramePr>
        <p:xfrm>
          <a:off x="274699" y="1264727"/>
          <a:ext cx="11265863" cy="3434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88C0F1C6-FA00-3594-EFED-D72365841B6F}"/>
              </a:ext>
            </a:extLst>
          </p:cNvPr>
          <p:cNvSpPr>
            <a:spLocks noGrp="1"/>
          </p:cNvSpPr>
          <p:nvPr>
            <p:ph idx="1"/>
          </p:nvPr>
        </p:nvSpPr>
        <p:spPr>
          <a:xfrm>
            <a:off x="1168282" y="4990547"/>
            <a:ext cx="8500034" cy="1205451"/>
          </a:xfrm>
        </p:spPr>
        <p:txBody>
          <a:bodyPr>
            <a:normAutofit fontScale="92500" lnSpcReduction="10000"/>
          </a:bodyPr>
          <a:lstStyle/>
          <a:p>
            <a:r>
              <a:rPr lang="fi-FI" sz="1600" dirty="0"/>
              <a:t>Työ toteutettiin kesä-marraskuun aikana työvaiheittain ohjausryhmän ohjaamana.</a:t>
            </a:r>
          </a:p>
          <a:p>
            <a:r>
              <a:rPr lang="fi-FI" sz="1600" dirty="0"/>
              <a:t>Selvityksessä toteutettiin kolme kyselyä elo-syyskuussa: kaupunkilaisille, seuroille ja yhdistyksille sekä oppilaitoksille.</a:t>
            </a:r>
          </a:p>
          <a:p>
            <a:r>
              <a:rPr lang="fi-FI" sz="1600" dirty="0"/>
              <a:t>Osallistavat iltatilaisuudet pidettiin Porvoossa syyskuussa: yksi tilaisuus kaupunkilaisille ja yksi seuroille sekä yhdistyksille.</a:t>
            </a:r>
          </a:p>
        </p:txBody>
      </p:sp>
      <p:sp>
        <p:nvSpPr>
          <p:cNvPr id="4" name="Slide Number Placeholder 3">
            <a:extLst>
              <a:ext uri="{FF2B5EF4-FFF2-40B4-BE49-F238E27FC236}">
                <a16:creationId xmlns:a16="http://schemas.microsoft.com/office/drawing/2014/main" id="{54C25A82-68B5-78A7-8398-F3F162544AE3}"/>
              </a:ext>
              <a:ext uri="{C183D7F6-B498-43B3-948B-1728B52AA6E4}">
                <adec:decorative xmlns:adec="http://schemas.microsoft.com/office/drawing/2017/decorative" val="1"/>
              </a:ext>
            </a:extLst>
          </p:cNvPr>
          <p:cNvSpPr>
            <a:spLocks noGrp="1"/>
          </p:cNvSpPr>
          <p:nvPr>
            <p:ph type="sldNum" sz="quarter" idx="12"/>
          </p:nvPr>
        </p:nvSpPr>
        <p:spPr/>
        <p:txBody>
          <a:bodyPr/>
          <a:lstStyle/>
          <a:p>
            <a:fld id="{31160B98-140E-4345-B1A3-2A7247C42973}" type="slidenum">
              <a:rPr lang="fi-FI" smtClean="0"/>
              <a:t>5</a:t>
            </a:fld>
            <a:endParaRPr lang="fi-FI" dirty="0"/>
          </a:p>
        </p:txBody>
      </p:sp>
      <p:sp>
        <p:nvSpPr>
          <p:cNvPr id="18" name="Arrow: Right 17">
            <a:extLst>
              <a:ext uri="{FF2B5EF4-FFF2-40B4-BE49-F238E27FC236}">
                <a16:creationId xmlns:a16="http://schemas.microsoft.com/office/drawing/2014/main" id="{6C045DD1-EDCF-63FE-A5AC-A91AE80DDE2E}"/>
              </a:ext>
              <a:ext uri="{C183D7F6-B498-43B3-948B-1728B52AA6E4}">
                <adec:decorative xmlns:adec="http://schemas.microsoft.com/office/drawing/2017/decorative" val="1"/>
              </a:ext>
            </a:extLst>
          </p:cNvPr>
          <p:cNvSpPr/>
          <p:nvPr/>
        </p:nvSpPr>
        <p:spPr>
          <a:xfrm>
            <a:off x="1354697" y="4041068"/>
            <a:ext cx="9486900" cy="244834"/>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9" name="TextBox 18">
            <a:extLst>
              <a:ext uri="{FF2B5EF4-FFF2-40B4-BE49-F238E27FC236}">
                <a16:creationId xmlns:a16="http://schemas.microsoft.com/office/drawing/2014/main" id="{32B8B2AD-6722-7659-E011-8E5FDB23D49F}"/>
              </a:ext>
              <a:ext uri="{C183D7F6-B498-43B3-948B-1728B52AA6E4}">
                <adec:decorative xmlns:adec="http://schemas.microsoft.com/office/drawing/2017/decorative" val="1"/>
              </a:ext>
            </a:extLst>
          </p:cNvPr>
          <p:cNvSpPr txBox="1"/>
          <p:nvPr/>
        </p:nvSpPr>
        <p:spPr>
          <a:xfrm>
            <a:off x="1017812" y="4303951"/>
            <a:ext cx="1954218" cy="169277"/>
          </a:xfrm>
          <a:prstGeom prst="rect">
            <a:avLst/>
          </a:prstGeom>
          <a:noFill/>
        </p:spPr>
        <p:txBody>
          <a:bodyPr wrap="square" lIns="0" tIns="0" rIns="0" bIns="0" rtlCol="0">
            <a:spAutoFit/>
          </a:bodyPr>
          <a:lstStyle/>
          <a:p>
            <a:pPr algn="l"/>
            <a:r>
              <a:rPr lang="fi-FI" sz="1100" b="1" dirty="0"/>
              <a:t>Kesäkuu 2024</a:t>
            </a:r>
          </a:p>
        </p:txBody>
      </p:sp>
      <p:sp>
        <p:nvSpPr>
          <p:cNvPr id="20" name="TextBox 19">
            <a:extLst>
              <a:ext uri="{FF2B5EF4-FFF2-40B4-BE49-F238E27FC236}">
                <a16:creationId xmlns:a16="http://schemas.microsoft.com/office/drawing/2014/main" id="{F2989240-6964-BE39-BA31-C12C44FBAB9D}"/>
              </a:ext>
              <a:ext uri="{C183D7F6-B498-43B3-948B-1728B52AA6E4}">
                <adec:decorative xmlns:adec="http://schemas.microsoft.com/office/drawing/2017/decorative" val="1"/>
              </a:ext>
            </a:extLst>
          </p:cNvPr>
          <p:cNvSpPr txBox="1"/>
          <p:nvPr/>
        </p:nvSpPr>
        <p:spPr>
          <a:xfrm>
            <a:off x="3994681" y="4303435"/>
            <a:ext cx="1954218" cy="169277"/>
          </a:xfrm>
          <a:prstGeom prst="rect">
            <a:avLst/>
          </a:prstGeom>
          <a:noFill/>
        </p:spPr>
        <p:txBody>
          <a:bodyPr wrap="square" lIns="0" tIns="0" rIns="0" bIns="0" rtlCol="0">
            <a:spAutoFit/>
          </a:bodyPr>
          <a:lstStyle/>
          <a:p>
            <a:pPr algn="l"/>
            <a:r>
              <a:rPr lang="fi-FI" sz="1100" b="1" dirty="0"/>
              <a:t>Elokuu 2024</a:t>
            </a:r>
          </a:p>
        </p:txBody>
      </p:sp>
      <p:sp>
        <p:nvSpPr>
          <p:cNvPr id="21" name="TextBox 20">
            <a:extLst>
              <a:ext uri="{FF2B5EF4-FFF2-40B4-BE49-F238E27FC236}">
                <a16:creationId xmlns:a16="http://schemas.microsoft.com/office/drawing/2014/main" id="{ECEAF29B-C66B-195A-181B-6B7DB1F28AC9}"/>
              </a:ext>
              <a:ext uri="{C183D7F6-B498-43B3-948B-1728B52AA6E4}">
                <adec:decorative xmlns:adec="http://schemas.microsoft.com/office/drawing/2017/decorative" val="1"/>
              </a:ext>
            </a:extLst>
          </p:cNvPr>
          <p:cNvSpPr txBox="1"/>
          <p:nvPr/>
        </p:nvSpPr>
        <p:spPr>
          <a:xfrm>
            <a:off x="7934285" y="4304596"/>
            <a:ext cx="1954218" cy="169277"/>
          </a:xfrm>
          <a:prstGeom prst="rect">
            <a:avLst/>
          </a:prstGeom>
          <a:noFill/>
        </p:spPr>
        <p:txBody>
          <a:bodyPr wrap="square" lIns="0" tIns="0" rIns="0" bIns="0" rtlCol="0">
            <a:spAutoFit/>
          </a:bodyPr>
          <a:lstStyle/>
          <a:p>
            <a:pPr algn="l"/>
            <a:r>
              <a:rPr lang="fi-FI" sz="1100" b="1" dirty="0"/>
              <a:t>Syys-lokakuu 2024</a:t>
            </a:r>
          </a:p>
        </p:txBody>
      </p:sp>
      <p:sp>
        <p:nvSpPr>
          <p:cNvPr id="22" name="TextBox 21">
            <a:extLst>
              <a:ext uri="{FF2B5EF4-FFF2-40B4-BE49-F238E27FC236}">
                <a16:creationId xmlns:a16="http://schemas.microsoft.com/office/drawing/2014/main" id="{C1C0ADC5-A57D-47CE-7C00-9F93C8C2037C}"/>
              </a:ext>
              <a:ext uri="{C183D7F6-B498-43B3-948B-1728B52AA6E4}">
                <adec:decorative xmlns:adec="http://schemas.microsoft.com/office/drawing/2017/decorative" val="1"/>
              </a:ext>
            </a:extLst>
          </p:cNvPr>
          <p:cNvSpPr txBox="1"/>
          <p:nvPr/>
        </p:nvSpPr>
        <p:spPr>
          <a:xfrm>
            <a:off x="5881141" y="4307014"/>
            <a:ext cx="1954218" cy="169277"/>
          </a:xfrm>
          <a:prstGeom prst="rect">
            <a:avLst/>
          </a:prstGeom>
          <a:noFill/>
        </p:spPr>
        <p:txBody>
          <a:bodyPr wrap="square" lIns="0" tIns="0" rIns="0" bIns="0" rtlCol="0">
            <a:spAutoFit/>
          </a:bodyPr>
          <a:lstStyle/>
          <a:p>
            <a:pPr algn="l"/>
            <a:r>
              <a:rPr lang="fi-FI" sz="1100" b="1" dirty="0"/>
              <a:t>Elo-syyskuu 2024</a:t>
            </a:r>
          </a:p>
        </p:txBody>
      </p:sp>
      <p:pic>
        <p:nvPicPr>
          <p:cNvPr id="23" name="Graphic 22">
            <a:extLst>
              <a:ext uri="{FF2B5EF4-FFF2-40B4-BE49-F238E27FC236}">
                <a16:creationId xmlns:a16="http://schemas.microsoft.com/office/drawing/2014/main" id="{8BB332FE-B706-9298-E47B-27B01E84139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66786" y="4222134"/>
            <a:ext cx="331878" cy="331878"/>
          </a:xfrm>
          <a:prstGeom prst="rect">
            <a:avLst/>
          </a:prstGeom>
        </p:spPr>
      </p:pic>
      <p:pic>
        <p:nvPicPr>
          <p:cNvPr id="24" name="Graphic 23">
            <a:extLst>
              <a:ext uri="{FF2B5EF4-FFF2-40B4-BE49-F238E27FC236}">
                <a16:creationId xmlns:a16="http://schemas.microsoft.com/office/drawing/2014/main" id="{B352B7FA-A835-7008-F403-2E6A1C45544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18299" y="4222134"/>
            <a:ext cx="331878" cy="331878"/>
          </a:xfrm>
          <a:prstGeom prst="rect">
            <a:avLst/>
          </a:prstGeom>
        </p:spPr>
      </p:pic>
      <p:pic>
        <p:nvPicPr>
          <p:cNvPr id="25" name="Graphic 24">
            <a:extLst>
              <a:ext uri="{FF2B5EF4-FFF2-40B4-BE49-F238E27FC236}">
                <a16:creationId xmlns:a16="http://schemas.microsoft.com/office/drawing/2014/main" id="{9605703C-7454-33A2-D1E7-9DAD1CEEF09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0347" y="4222134"/>
            <a:ext cx="331878" cy="331878"/>
          </a:xfrm>
          <a:prstGeom prst="rect">
            <a:avLst/>
          </a:prstGeom>
        </p:spPr>
      </p:pic>
      <p:pic>
        <p:nvPicPr>
          <p:cNvPr id="26" name="Graphic 25">
            <a:extLst>
              <a:ext uri="{FF2B5EF4-FFF2-40B4-BE49-F238E27FC236}">
                <a16:creationId xmlns:a16="http://schemas.microsoft.com/office/drawing/2014/main" id="{92481D06-34E9-E3F7-B950-2AA64AFB875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23673" y="4222134"/>
            <a:ext cx="331878" cy="331878"/>
          </a:xfrm>
          <a:prstGeom prst="rect">
            <a:avLst/>
          </a:prstGeom>
        </p:spPr>
      </p:pic>
      <p:sp>
        <p:nvSpPr>
          <p:cNvPr id="27" name="TextBox 26">
            <a:extLst>
              <a:ext uri="{FF2B5EF4-FFF2-40B4-BE49-F238E27FC236}">
                <a16:creationId xmlns:a16="http://schemas.microsoft.com/office/drawing/2014/main" id="{68918711-5A91-C6D5-8D64-254FCF256FC7}"/>
              </a:ext>
              <a:ext uri="{C183D7F6-B498-43B3-948B-1728B52AA6E4}">
                <adec:decorative xmlns:adec="http://schemas.microsoft.com/office/drawing/2017/decorative" val="1"/>
              </a:ext>
            </a:extLst>
          </p:cNvPr>
          <p:cNvSpPr txBox="1"/>
          <p:nvPr/>
        </p:nvSpPr>
        <p:spPr>
          <a:xfrm>
            <a:off x="9987429" y="4304595"/>
            <a:ext cx="1954218" cy="169277"/>
          </a:xfrm>
          <a:prstGeom prst="rect">
            <a:avLst/>
          </a:prstGeom>
          <a:noFill/>
        </p:spPr>
        <p:txBody>
          <a:bodyPr wrap="square" lIns="0" tIns="0" rIns="0" bIns="0" rtlCol="0">
            <a:spAutoFit/>
          </a:bodyPr>
          <a:lstStyle/>
          <a:p>
            <a:pPr algn="l"/>
            <a:r>
              <a:rPr lang="fi-FI" sz="1100" b="1" dirty="0"/>
              <a:t>Marraskuu 2024</a:t>
            </a:r>
          </a:p>
        </p:txBody>
      </p:sp>
    </p:spTree>
    <p:extLst>
      <p:ext uri="{BB962C8B-B14F-4D97-AF65-F5344CB8AC3E}">
        <p14:creationId xmlns:p14="http://schemas.microsoft.com/office/powerpoint/2010/main" val="1997866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932C37-CC36-ACD5-483F-9D19E6AC5BD7}"/>
              </a:ext>
            </a:extLst>
          </p:cNvPr>
          <p:cNvSpPr>
            <a:spLocks noGrp="1"/>
          </p:cNvSpPr>
          <p:nvPr>
            <p:ph type="ctrTitle"/>
          </p:nvPr>
        </p:nvSpPr>
        <p:spPr/>
        <p:txBody>
          <a:bodyPr>
            <a:noAutofit/>
          </a:bodyPr>
          <a:lstStyle/>
          <a:p>
            <a:r>
              <a:rPr lang="fi-FI" sz="6000" dirty="0"/>
              <a:t>Johtopäätökset ja suositukset</a:t>
            </a:r>
          </a:p>
        </p:txBody>
      </p:sp>
      <p:sp>
        <p:nvSpPr>
          <p:cNvPr id="4" name="Slide Number Placeholder 3">
            <a:extLst>
              <a:ext uri="{FF2B5EF4-FFF2-40B4-BE49-F238E27FC236}">
                <a16:creationId xmlns:a16="http://schemas.microsoft.com/office/drawing/2014/main" id="{82030C95-7D61-C260-F3DD-77CFD57CB4CC}"/>
              </a:ext>
            </a:extLst>
          </p:cNvPr>
          <p:cNvSpPr>
            <a:spLocks noGrp="1"/>
          </p:cNvSpPr>
          <p:nvPr>
            <p:ph type="sldNum" sz="quarter" idx="12"/>
          </p:nvPr>
        </p:nvSpPr>
        <p:spPr/>
        <p:txBody>
          <a:bodyPr/>
          <a:lstStyle/>
          <a:p>
            <a:fld id="{31160B98-140E-4345-B1A3-2A7247C42973}" type="slidenum">
              <a:rPr lang="fi-FI" smtClean="0"/>
              <a:t>50</a:t>
            </a:fld>
            <a:endParaRPr lang="fi-FI" dirty="0"/>
          </a:p>
        </p:txBody>
      </p:sp>
    </p:spTree>
    <p:extLst>
      <p:ext uri="{BB962C8B-B14F-4D97-AF65-F5344CB8AC3E}">
        <p14:creationId xmlns:p14="http://schemas.microsoft.com/office/powerpoint/2010/main" val="601897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4AF93-2794-0D3B-A369-846EB7581B2A}"/>
              </a:ext>
            </a:extLst>
          </p:cNvPr>
          <p:cNvSpPr>
            <a:spLocks noGrp="1"/>
          </p:cNvSpPr>
          <p:nvPr>
            <p:ph type="title"/>
          </p:nvPr>
        </p:nvSpPr>
        <p:spPr/>
        <p:txBody>
          <a:bodyPr/>
          <a:lstStyle/>
          <a:p>
            <a:r>
              <a:rPr lang="fi-FI" dirty="0"/>
              <a:t>Johtopäätöksiä</a:t>
            </a:r>
          </a:p>
        </p:txBody>
      </p:sp>
      <p:sp>
        <p:nvSpPr>
          <p:cNvPr id="3" name="Content Placeholder 2">
            <a:extLst>
              <a:ext uri="{FF2B5EF4-FFF2-40B4-BE49-F238E27FC236}">
                <a16:creationId xmlns:a16="http://schemas.microsoft.com/office/drawing/2014/main" id="{68A86D5B-70C6-F98E-C65A-2A0294136F65}"/>
              </a:ext>
            </a:extLst>
          </p:cNvPr>
          <p:cNvSpPr>
            <a:spLocks noGrp="1"/>
          </p:cNvSpPr>
          <p:nvPr>
            <p:ph idx="1"/>
          </p:nvPr>
        </p:nvSpPr>
        <p:spPr>
          <a:xfrm>
            <a:off x="842682" y="1768590"/>
            <a:ext cx="9546794" cy="4214424"/>
          </a:xfrm>
        </p:spPr>
        <p:txBody>
          <a:bodyPr>
            <a:normAutofit fontScale="85000" lnSpcReduction="20000"/>
          </a:bodyPr>
          <a:lstStyle/>
          <a:p>
            <a:r>
              <a:rPr lang="fi-FI" dirty="0"/>
              <a:t>Porvoon liikuntapaikat ovat nykytilanteessa </a:t>
            </a:r>
            <a:r>
              <a:rPr lang="fi-FI" b="1" dirty="0">
                <a:solidFill>
                  <a:schemeClr val="tx2"/>
                </a:solidFill>
              </a:rPr>
              <a:t>sijoittuneet hyvin suhteessa väestöön</a:t>
            </a:r>
            <a:r>
              <a:rPr lang="fi-FI" dirty="0"/>
              <a:t>.</a:t>
            </a:r>
          </a:p>
          <a:p>
            <a:r>
              <a:rPr lang="fi-FI" dirty="0"/>
              <a:t>Liikuntapaikat ovat keskittyneet </a:t>
            </a:r>
            <a:r>
              <a:rPr lang="fi-FI" b="1" dirty="0">
                <a:solidFill>
                  <a:schemeClr val="tx2"/>
                </a:solidFill>
              </a:rPr>
              <a:t>pääosin koulujen läheisyyteen </a:t>
            </a:r>
            <a:r>
              <a:rPr lang="fi-FI" dirty="0"/>
              <a:t>ja koulut hyödyntävät monipuolisesti liikuntapaikkoja koulun ympäristössä. </a:t>
            </a:r>
          </a:p>
          <a:p>
            <a:r>
              <a:rPr lang="fi-FI" b="1" dirty="0">
                <a:solidFill>
                  <a:schemeClr val="tx2"/>
                </a:solidFill>
              </a:rPr>
              <a:t>Päiväkotien pihat täydentävät liikuntapaikkaverkkoa </a:t>
            </a:r>
            <a:r>
              <a:rPr lang="fi-FI" dirty="0"/>
              <a:t>siellä, missä 0-6 vuotiaiden lasten määrä on suurin.</a:t>
            </a:r>
          </a:p>
          <a:p>
            <a:r>
              <a:rPr lang="fi-FI" dirty="0"/>
              <a:t>Lapsiperheitä voidaan olettaa muuttavan niille alueille, missä on yhdyskuntarakennetta ja </a:t>
            </a:r>
            <a:r>
              <a:rPr lang="fi-FI" b="1" dirty="0">
                <a:solidFill>
                  <a:schemeClr val="tx2"/>
                </a:solidFill>
              </a:rPr>
              <a:t>uusille kehitettäville alueille</a:t>
            </a:r>
            <a:r>
              <a:rPr lang="fi-FI" dirty="0"/>
              <a:t>, kuten </a:t>
            </a:r>
            <a:r>
              <a:rPr lang="fi-FI" dirty="0" err="1"/>
              <a:t>Gammelbackaan</a:t>
            </a:r>
            <a:r>
              <a:rPr lang="fi-FI" dirty="0"/>
              <a:t>, Meritullin ja Kevätlaaksonrinteeseen. Myös alueille, </a:t>
            </a:r>
            <a:r>
              <a:rPr lang="fi-FI" b="1" dirty="0">
                <a:solidFill>
                  <a:schemeClr val="tx2"/>
                </a:solidFill>
              </a:rPr>
              <a:t>minne rakentuu uusia pientaloja</a:t>
            </a:r>
            <a:r>
              <a:rPr lang="fi-FI" dirty="0"/>
              <a:t> on syytä tarkastella ja kehittää lasten ja nuorten liikuntapaikkoja. </a:t>
            </a:r>
          </a:p>
          <a:p>
            <a:r>
              <a:rPr lang="fi-FI" b="1" dirty="0">
                <a:solidFill>
                  <a:schemeClr val="tx2"/>
                </a:solidFill>
              </a:rPr>
              <a:t>Esteettömiä ja ikääntyneille </a:t>
            </a:r>
            <a:r>
              <a:rPr lang="fi-FI" dirty="0"/>
              <a:t>suunnattuja liikuntapaikkoja on Porvoossa vähän.</a:t>
            </a:r>
          </a:p>
          <a:p>
            <a:r>
              <a:rPr lang="fi-FI" dirty="0"/>
              <a:t>Kylien liikuntapaikat ovat </a:t>
            </a:r>
            <a:r>
              <a:rPr lang="fi-FI" b="1" dirty="0">
                <a:solidFill>
                  <a:schemeClr val="tx2"/>
                </a:solidFill>
              </a:rPr>
              <a:t>tärkeitä siellä asuville ihmisille</a:t>
            </a:r>
            <a:r>
              <a:rPr lang="fi-FI" dirty="0"/>
              <a:t>. Suurimmassa osassa kyliä liikuntapaikat ovat pääsääntöisesti koulujen ympäristössä olevia liikuntapaikkoja. Heikoin tilanne liikuntapaikkojen osalta määrissä on </a:t>
            </a:r>
            <a:r>
              <a:rPr lang="fi-FI" dirty="0" err="1"/>
              <a:t>Fagerstassa</a:t>
            </a:r>
            <a:r>
              <a:rPr lang="fi-FI" dirty="0"/>
              <a:t>, </a:t>
            </a:r>
            <a:r>
              <a:rPr lang="fi-FI" dirty="0" err="1"/>
              <a:t>Jakarissa</a:t>
            </a:r>
            <a:r>
              <a:rPr lang="fi-FI" dirty="0"/>
              <a:t> ja Ilolassa. </a:t>
            </a:r>
          </a:p>
          <a:p>
            <a:r>
              <a:rPr lang="fi-FI" dirty="0"/>
              <a:t>Asukkaat toivovat eniten </a:t>
            </a:r>
            <a:r>
              <a:rPr lang="fi-FI" b="1" dirty="0">
                <a:solidFill>
                  <a:schemeClr val="tx2"/>
                </a:solidFill>
              </a:rPr>
              <a:t>nykyisten liikuntapaikkojen kunnostusta </a:t>
            </a:r>
            <a:r>
              <a:rPr lang="fi-FI" dirty="0"/>
              <a:t>ja varustuksen parantamista, </a:t>
            </a:r>
            <a:r>
              <a:rPr lang="fi-FI" b="1" dirty="0">
                <a:solidFill>
                  <a:schemeClr val="tx2"/>
                </a:solidFill>
              </a:rPr>
              <a:t>ulkokuntoilupaikkoja </a:t>
            </a:r>
            <a:r>
              <a:rPr lang="fi-FI" dirty="0"/>
              <a:t>eri puolille kaupunkia, </a:t>
            </a:r>
            <a:r>
              <a:rPr lang="fi-FI" b="1" dirty="0">
                <a:solidFill>
                  <a:schemeClr val="tx2"/>
                </a:solidFill>
              </a:rPr>
              <a:t>monikäyttöisiä koko perheen liikuntapaikkoja </a:t>
            </a:r>
            <a:r>
              <a:rPr lang="fi-FI" dirty="0"/>
              <a:t>sekä tekojäitä. </a:t>
            </a:r>
          </a:p>
          <a:p>
            <a:r>
              <a:rPr lang="fi-FI" dirty="0"/>
              <a:t>Eri lajien tarpeisiin ei ole tarpeeksi täysmittaisia kenttiä ja harjoitusmahdollisuuksia. Kokonniemen liikuntakeskuksen toivotaan osaltaan ratkaisevan tätä haastetta. </a:t>
            </a:r>
          </a:p>
          <a:p>
            <a:r>
              <a:rPr lang="fi-FI" dirty="0"/>
              <a:t>Kyselyistä ja seurafoorumista </a:t>
            </a:r>
            <a:r>
              <a:rPr lang="fi-FI" b="1" dirty="0">
                <a:solidFill>
                  <a:schemeClr val="tx2"/>
                </a:solidFill>
              </a:rPr>
              <a:t>kerättyjen tietojen mukaan Porvoosta puuttuu </a:t>
            </a:r>
            <a:r>
              <a:rPr lang="fi-FI" dirty="0"/>
              <a:t>täysmittainen ympärivuotisesti hyödynnettävissä oleva jalkapallokenttä, yleisurheilun harjoittelun olosuhteet ovat puutteellisia ja ympärivuotiset harjoittelumahdollisuudet puuttuvat, mailapelihalli, </a:t>
            </a:r>
            <a:r>
              <a:rPr lang="fi-FI" dirty="0" err="1"/>
              <a:t>kyodon</a:t>
            </a:r>
            <a:r>
              <a:rPr lang="fi-FI" dirty="0"/>
              <a:t> harjoittamiseen tarpeeksi suuri tila ja täysimittainen frisbeegolfrata.</a:t>
            </a:r>
          </a:p>
          <a:p>
            <a:r>
              <a:rPr lang="fi-FI" dirty="0"/>
              <a:t>Kerättyjen tietojen mukaan monet lajit tarvitsisivat lisää harjoitusvuoroja. Erityisesti jäälajit, käsipallo ja sulkapallo. </a:t>
            </a:r>
          </a:p>
          <a:p>
            <a:endParaRPr lang="fi-FI" dirty="0"/>
          </a:p>
          <a:p>
            <a:endParaRPr lang="fi-FI" dirty="0"/>
          </a:p>
          <a:p>
            <a:pPr lvl="1"/>
            <a:endParaRPr lang="fi-FI" dirty="0"/>
          </a:p>
        </p:txBody>
      </p:sp>
      <p:sp>
        <p:nvSpPr>
          <p:cNvPr id="4" name="Slide Number Placeholder 3">
            <a:extLst>
              <a:ext uri="{FF2B5EF4-FFF2-40B4-BE49-F238E27FC236}">
                <a16:creationId xmlns:a16="http://schemas.microsoft.com/office/drawing/2014/main" id="{7BC5AAD4-FF49-A0BE-8976-0FAA03BC81F0}"/>
              </a:ext>
            </a:extLst>
          </p:cNvPr>
          <p:cNvSpPr>
            <a:spLocks noGrp="1"/>
          </p:cNvSpPr>
          <p:nvPr>
            <p:ph type="sldNum" sz="quarter" idx="12"/>
          </p:nvPr>
        </p:nvSpPr>
        <p:spPr/>
        <p:txBody>
          <a:bodyPr/>
          <a:lstStyle/>
          <a:p>
            <a:fld id="{31160B98-140E-4345-B1A3-2A7247C42973}" type="slidenum">
              <a:rPr lang="fi-FI" smtClean="0"/>
              <a:t>51</a:t>
            </a:fld>
            <a:endParaRPr lang="fi-FI" dirty="0"/>
          </a:p>
        </p:txBody>
      </p:sp>
    </p:spTree>
    <p:extLst>
      <p:ext uri="{BB962C8B-B14F-4D97-AF65-F5344CB8AC3E}">
        <p14:creationId xmlns:p14="http://schemas.microsoft.com/office/powerpoint/2010/main" val="987218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4AF93-2794-0D3B-A369-846EB7581B2A}"/>
              </a:ext>
            </a:extLst>
          </p:cNvPr>
          <p:cNvSpPr>
            <a:spLocks noGrp="1"/>
          </p:cNvSpPr>
          <p:nvPr>
            <p:ph type="title"/>
          </p:nvPr>
        </p:nvSpPr>
        <p:spPr/>
        <p:txBody>
          <a:bodyPr/>
          <a:lstStyle/>
          <a:p>
            <a:r>
              <a:rPr lang="fi-FI" dirty="0"/>
              <a:t>Visio Porvoon liikuntapaikkaverkon tulevaisuudesta</a:t>
            </a:r>
          </a:p>
        </p:txBody>
      </p:sp>
      <p:sp>
        <p:nvSpPr>
          <p:cNvPr id="3" name="Content Placeholder 2">
            <a:extLst>
              <a:ext uri="{FF2B5EF4-FFF2-40B4-BE49-F238E27FC236}">
                <a16:creationId xmlns:a16="http://schemas.microsoft.com/office/drawing/2014/main" id="{68A86D5B-70C6-F98E-C65A-2A0294136F65}"/>
              </a:ext>
            </a:extLst>
          </p:cNvPr>
          <p:cNvSpPr>
            <a:spLocks noGrp="1"/>
          </p:cNvSpPr>
          <p:nvPr>
            <p:ph idx="1"/>
          </p:nvPr>
        </p:nvSpPr>
        <p:spPr>
          <a:xfrm>
            <a:off x="837427" y="1981426"/>
            <a:ext cx="5476663" cy="4127712"/>
          </a:xfrm>
        </p:spPr>
        <p:txBody>
          <a:bodyPr>
            <a:normAutofit lnSpcReduction="10000"/>
          </a:bodyPr>
          <a:lstStyle/>
          <a:p>
            <a:r>
              <a:rPr lang="fi-FI" sz="1400" dirty="0"/>
              <a:t>Porvoon liikuntapaikkaverkkoa halutaan kehittää vastaamaan asukkaiden tarpeita tasapuolisesti mahdollisimman hyvin.</a:t>
            </a:r>
          </a:p>
          <a:p>
            <a:pPr marL="0" indent="0">
              <a:buNone/>
            </a:pPr>
            <a:r>
              <a:rPr lang="fi-FI" sz="1400" b="1" dirty="0"/>
              <a:t>Liikuntapaikkaverkko, joka</a:t>
            </a:r>
          </a:p>
          <a:p>
            <a:r>
              <a:rPr lang="fi-FI" sz="1400" dirty="0"/>
              <a:t>sopii kaikenikäisille,</a:t>
            </a:r>
          </a:p>
          <a:p>
            <a:r>
              <a:rPr lang="fi-FI" sz="1400" dirty="0"/>
              <a:t>on monipuolinen ja monikäyttöinen,</a:t>
            </a:r>
          </a:p>
          <a:p>
            <a:r>
              <a:rPr lang="fi-FI" sz="1400" dirty="0"/>
              <a:t>vastaa väestökehityksen tarpeisiin,</a:t>
            </a:r>
          </a:p>
          <a:p>
            <a:r>
              <a:rPr lang="fi-FI" sz="1400" dirty="0"/>
              <a:t>luo yhteisöllisyyttä ja edellytyksiä liikkuvaan elämään.</a:t>
            </a:r>
          </a:p>
          <a:p>
            <a:pPr marL="0" indent="0">
              <a:buNone/>
            </a:pPr>
            <a:r>
              <a:rPr lang="fi-FI" sz="1400" b="1" dirty="0"/>
              <a:t>Kehittämisessä tulisi huomioida seuraavat yleiset perusteet:</a:t>
            </a:r>
          </a:p>
          <a:p>
            <a:r>
              <a:rPr lang="fi-FI" sz="1400" dirty="0"/>
              <a:t>suorituspaikan kunto ja tarvittavat korjaukset,</a:t>
            </a:r>
          </a:p>
          <a:p>
            <a:r>
              <a:rPr lang="fi-FI" sz="1400" dirty="0"/>
              <a:t>käyttäjäpalaute,</a:t>
            </a:r>
          </a:p>
          <a:p>
            <a:r>
              <a:rPr lang="fi-FI" sz="1400" dirty="0"/>
              <a:t>kasvavat lajit ja käyttöasteen seuranata,</a:t>
            </a:r>
          </a:p>
          <a:p>
            <a:r>
              <a:rPr lang="fi-FI" sz="1400" dirty="0"/>
              <a:t>kilpastandardit menestyvillä lajeilla,</a:t>
            </a:r>
          </a:p>
          <a:p>
            <a:r>
              <a:rPr lang="fi-FI" sz="1400" dirty="0"/>
              <a:t>esteettömyys,</a:t>
            </a:r>
          </a:p>
          <a:p>
            <a:r>
              <a:rPr lang="fi-FI" sz="1400" dirty="0"/>
              <a:t>laajemmat kehityshankkeet,</a:t>
            </a:r>
          </a:p>
          <a:p>
            <a:r>
              <a:rPr lang="fi-FI" sz="1400" dirty="0"/>
              <a:t>yhdyskuntarakenteen kehitys ja tulevaisuuden suunnitelmat (yleiskaava, yms.).</a:t>
            </a:r>
          </a:p>
          <a:p>
            <a:pPr lvl="1"/>
            <a:endParaRPr lang="fi-FI" sz="1400" dirty="0"/>
          </a:p>
        </p:txBody>
      </p:sp>
      <p:sp>
        <p:nvSpPr>
          <p:cNvPr id="4" name="Slide Number Placeholder 3">
            <a:extLst>
              <a:ext uri="{FF2B5EF4-FFF2-40B4-BE49-F238E27FC236}">
                <a16:creationId xmlns:a16="http://schemas.microsoft.com/office/drawing/2014/main" id="{7BC5AAD4-FF49-A0BE-8976-0FAA03BC81F0}"/>
              </a:ext>
            </a:extLst>
          </p:cNvPr>
          <p:cNvSpPr>
            <a:spLocks noGrp="1"/>
          </p:cNvSpPr>
          <p:nvPr>
            <p:ph type="sldNum" sz="quarter" idx="12"/>
          </p:nvPr>
        </p:nvSpPr>
        <p:spPr/>
        <p:txBody>
          <a:bodyPr/>
          <a:lstStyle/>
          <a:p>
            <a:fld id="{31160B98-140E-4345-B1A3-2A7247C42973}" type="slidenum">
              <a:rPr lang="fi-FI" smtClean="0"/>
              <a:t>52</a:t>
            </a:fld>
            <a:endParaRPr lang="fi-FI" dirty="0"/>
          </a:p>
        </p:txBody>
      </p:sp>
      <p:sp>
        <p:nvSpPr>
          <p:cNvPr id="5" name="Content Placeholder 2">
            <a:extLst>
              <a:ext uri="{FF2B5EF4-FFF2-40B4-BE49-F238E27FC236}">
                <a16:creationId xmlns:a16="http://schemas.microsoft.com/office/drawing/2014/main" id="{4E852CA9-8CDF-00F2-D92F-AD969EEADCA5}"/>
              </a:ext>
            </a:extLst>
          </p:cNvPr>
          <p:cNvSpPr txBox="1">
            <a:spLocks/>
          </p:cNvSpPr>
          <p:nvPr/>
        </p:nvSpPr>
        <p:spPr>
          <a:xfrm>
            <a:off x="6188995" y="1981426"/>
            <a:ext cx="5476663" cy="4127712"/>
          </a:xfrm>
          <a:prstGeom prst="rect">
            <a:avLst/>
          </a:prstGeom>
        </p:spPr>
        <p:txBody>
          <a:bodyPr vert="horz" lIns="0" tIns="0" rIns="0" bIns="0" rtlCol="0">
            <a:normAutofit/>
          </a:bodyPr>
          <a:lstStyle>
            <a:lvl1pPr marL="228600" indent="-228600"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896938" indent="-269875" algn="l" defTabSz="914400" rtl="0" eaLnBrk="1" latinLnBrk="0" hangingPunct="1">
              <a:lnSpc>
                <a:spcPct val="95000"/>
              </a:lnSpc>
              <a:spcBef>
                <a:spcPts val="600"/>
              </a:spcBef>
              <a:buClr>
                <a:schemeClr val="accent6"/>
              </a:buClr>
              <a:buFont typeface="Calibri" panose="020F050202020403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5000"/>
              </a:lnSpc>
              <a:spcBef>
                <a:spcPts val="0"/>
              </a:spcBef>
              <a:buClr>
                <a:schemeClr val="accent6"/>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400" dirty="0"/>
              <a:t>Palveluverkkoa voidaan kehittää kasvavilla kaupunkialueilla ja toisaalta tehostaa hiljenevillä alueilla, ottaen huomioon kylien tarpeet ja yksittäisten liikuntapaikkojen merkitys kylille.</a:t>
            </a:r>
          </a:p>
          <a:p>
            <a:r>
              <a:rPr lang="fi-FI" sz="1400" dirty="0"/>
              <a:t>Vähällä käytöllä olevia ja huonokuntoisia liikuntapaikkojen käyttöedellytyksiä tulisi tarkastella ja parantaa säilytettävien liikuntapaikkojen laatua ohjaamalla niihin investointeja. </a:t>
            </a:r>
          </a:p>
          <a:p>
            <a:r>
              <a:rPr lang="fi-FI" sz="1400" dirty="0"/>
              <a:t>Kehittämisessä tulisi painottaa erityisesti asukasmäärältään kasvavia alueita ja panostaa monipuolisiin liikuntakeskuksiin ja aluekeskuksiin, kuten Kokonniemen liikuntakeskus ja koulujen ja päiväkotien sekä niiden ympäristöjen merkitys liikuntapaikkaverkossa.</a:t>
            </a:r>
          </a:p>
          <a:p>
            <a:r>
              <a:rPr lang="fi-FI" sz="1400" dirty="0"/>
              <a:t>Ennen liikuntapaikkakohtaisia päätöksiä, tulisi tehdä tarkempi selvitys esimerkiksi eri liikuntapaikkaluokkien toimintaedellytyksistä sisältäen esimerkiksi kunto-, ylläpito- ja investointikustannusarviot sekä tulevaisuuden, yhdyskuntarakenteen kehityksessä syntyvä paineet. </a:t>
            </a:r>
          </a:p>
          <a:p>
            <a:r>
              <a:rPr lang="fi-FI" sz="1400" dirty="0"/>
              <a:t>Investointi- ja korjausvelkaselvityksen laadinta. </a:t>
            </a:r>
          </a:p>
        </p:txBody>
      </p:sp>
    </p:spTree>
    <p:extLst>
      <p:ext uri="{BB962C8B-B14F-4D97-AF65-F5344CB8AC3E}">
        <p14:creationId xmlns:p14="http://schemas.microsoft.com/office/powerpoint/2010/main" val="33065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4AF93-2794-0D3B-A369-846EB7581B2A}"/>
              </a:ext>
            </a:extLst>
          </p:cNvPr>
          <p:cNvSpPr>
            <a:spLocks noGrp="1"/>
          </p:cNvSpPr>
          <p:nvPr>
            <p:ph type="title"/>
          </p:nvPr>
        </p:nvSpPr>
        <p:spPr>
          <a:xfrm>
            <a:off x="842682" y="956795"/>
            <a:ext cx="11233704" cy="1138870"/>
          </a:xfrm>
        </p:spPr>
        <p:txBody>
          <a:bodyPr/>
          <a:lstStyle/>
          <a:p>
            <a:r>
              <a:rPr lang="fi-FI" dirty="0"/>
              <a:t>Suositukset liikuntapaikkaverkon jatkokehittämiseen 1/2</a:t>
            </a:r>
          </a:p>
        </p:txBody>
      </p:sp>
      <p:sp>
        <p:nvSpPr>
          <p:cNvPr id="3" name="Content Placeholder 2">
            <a:extLst>
              <a:ext uri="{FF2B5EF4-FFF2-40B4-BE49-F238E27FC236}">
                <a16:creationId xmlns:a16="http://schemas.microsoft.com/office/drawing/2014/main" id="{68A86D5B-70C6-F98E-C65A-2A0294136F65}"/>
              </a:ext>
            </a:extLst>
          </p:cNvPr>
          <p:cNvSpPr>
            <a:spLocks noGrp="1"/>
          </p:cNvSpPr>
          <p:nvPr>
            <p:ph idx="1"/>
          </p:nvPr>
        </p:nvSpPr>
        <p:spPr>
          <a:xfrm>
            <a:off x="838200" y="1973542"/>
            <a:ext cx="8897007" cy="4676693"/>
          </a:xfrm>
        </p:spPr>
        <p:txBody>
          <a:bodyPr>
            <a:normAutofit/>
          </a:bodyPr>
          <a:lstStyle/>
          <a:p>
            <a:r>
              <a:rPr lang="fi-FI" sz="1400" dirty="0"/>
              <a:t>Suositukset ovat ehdotuksia, jotka pohjautuvat selvityksessä koottuun nykytilaan ja asukkaiden sekä seurojen näkemyksiin ja tarpeisiin. </a:t>
            </a:r>
          </a:p>
          <a:p>
            <a:endParaRPr lang="fi-FI" sz="1400" dirty="0"/>
          </a:p>
          <a:p>
            <a:pPr marL="0" indent="0">
              <a:buNone/>
            </a:pPr>
            <a:r>
              <a:rPr lang="fi-FI" sz="1400" b="1" dirty="0"/>
              <a:t>Olemassa olevan liikuntapaikkaverkon tason nosto ja monipuolistaminen</a:t>
            </a:r>
          </a:p>
          <a:p>
            <a:r>
              <a:rPr lang="fi-FI" sz="1400" dirty="0"/>
              <a:t>Monet liikuntapaikat kaipaavat kunnostusta tai päivittämistä. Asukkaille jo tuttuja liikuntapaikkoja voidaan monipuolistaa, siten että ne palvelisivat mahdollisimman laajaa joukkoa ja eri ikäryhmiä. Liikuntapaikkojen ja leikkipaikkojen yhteyteen on esimerkiksi toivottu monipuolisia kuntoilulaitteita. </a:t>
            </a:r>
          </a:p>
          <a:p>
            <a:pPr marL="0" indent="0">
              <a:buNone/>
            </a:pPr>
            <a:r>
              <a:rPr lang="fi-FI" sz="1400" b="1" dirty="0"/>
              <a:t>Kylien liikuntapaikkojen turvaaminen</a:t>
            </a:r>
          </a:p>
          <a:p>
            <a:r>
              <a:rPr lang="fi-FI" sz="1400" dirty="0"/>
              <a:t>Kylien liikuntapaikoilla on iso merkitys kylien asukkaille ja yhteisöille. Etenkin lapsille tarkoitetut matalan kynnyksen lähiliikuntapaikat ovat tärkeitä nuorten liikunnan edistämisen kannalta. </a:t>
            </a:r>
          </a:p>
          <a:p>
            <a:pPr marL="0" indent="0">
              <a:buNone/>
            </a:pPr>
            <a:r>
              <a:rPr lang="fi-FI" sz="1400" b="1" dirty="0"/>
              <a:t>Seurojen tietotaidon hyödyntäminen suunnittelutyössä</a:t>
            </a:r>
          </a:p>
          <a:p>
            <a:r>
              <a:rPr lang="fi-FI" sz="1400" dirty="0"/>
              <a:t>Seuroilla on laaja osaaminen ja tieto lajiensa kehittymisestä ja erityistarpeista. Seurojen tietotaitoa on hyvä hyödyntää uusien liikuntapaikkojen-, salien ja koulujen tilojen suunnittelussa alusta lähtien. Seuratoiminnan kannalta lajien keskittämistä tiettyihin liikuntapaikkoihin kannatetaan. Koulujen salit ovat seuroille tärkeitä. </a:t>
            </a:r>
          </a:p>
          <a:p>
            <a:endParaRPr lang="fi-FI" sz="1400" dirty="0"/>
          </a:p>
          <a:p>
            <a:pPr lvl="1"/>
            <a:endParaRPr lang="fi-FI" sz="1400" dirty="0"/>
          </a:p>
        </p:txBody>
      </p:sp>
      <p:sp>
        <p:nvSpPr>
          <p:cNvPr id="4" name="Slide Number Placeholder 3">
            <a:extLst>
              <a:ext uri="{FF2B5EF4-FFF2-40B4-BE49-F238E27FC236}">
                <a16:creationId xmlns:a16="http://schemas.microsoft.com/office/drawing/2014/main" id="{7BC5AAD4-FF49-A0BE-8976-0FAA03BC81F0}"/>
              </a:ext>
            </a:extLst>
          </p:cNvPr>
          <p:cNvSpPr>
            <a:spLocks noGrp="1"/>
          </p:cNvSpPr>
          <p:nvPr>
            <p:ph type="sldNum" sz="quarter" idx="12"/>
          </p:nvPr>
        </p:nvSpPr>
        <p:spPr/>
        <p:txBody>
          <a:bodyPr/>
          <a:lstStyle/>
          <a:p>
            <a:fld id="{31160B98-140E-4345-B1A3-2A7247C42973}" type="slidenum">
              <a:rPr lang="fi-FI" smtClean="0"/>
              <a:t>53</a:t>
            </a:fld>
            <a:endParaRPr lang="fi-FI" dirty="0"/>
          </a:p>
        </p:txBody>
      </p:sp>
    </p:spTree>
    <p:extLst>
      <p:ext uri="{BB962C8B-B14F-4D97-AF65-F5344CB8AC3E}">
        <p14:creationId xmlns:p14="http://schemas.microsoft.com/office/powerpoint/2010/main" val="1219968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F8FCDB4-C05D-75FD-E48A-9C97DC88692F}"/>
              </a:ext>
            </a:extLst>
          </p:cNvPr>
          <p:cNvSpPr>
            <a:spLocks noGrp="1"/>
          </p:cNvSpPr>
          <p:nvPr>
            <p:ph type="title"/>
          </p:nvPr>
        </p:nvSpPr>
        <p:spPr>
          <a:xfrm>
            <a:off x="842963" y="957263"/>
            <a:ext cx="11225540" cy="1138237"/>
          </a:xfrm>
        </p:spPr>
        <p:txBody>
          <a:bodyPr/>
          <a:lstStyle/>
          <a:p>
            <a:r>
              <a:rPr lang="fi-FI" dirty="0"/>
              <a:t>Suositukset liikuntapaikkaverkon jatkokehittämiseen 2/2</a:t>
            </a:r>
          </a:p>
        </p:txBody>
      </p:sp>
      <p:sp>
        <p:nvSpPr>
          <p:cNvPr id="3" name="Content Placeholder 2">
            <a:extLst>
              <a:ext uri="{FF2B5EF4-FFF2-40B4-BE49-F238E27FC236}">
                <a16:creationId xmlns:a16="http://schemas.microsoft.com/office/drawing/2014/main" id="{C03B1959-4CB6-5EDF-4817-ED86C926AB6F}"/>
              </a:ext>
            </a:extLst>
          </p:cNvPr>
          <p:cNvSpPr>
            <a:spLocks noGrp="1"/>
          </p:cNvSpPr>
          <p:nvPr>
            <p:ph idx="1"/>
          </p:nvPr>
        </p:nvSpPr>
        <p:spPr>
          <a:xfrm>
            <a:off x="842963" y="2160807"/>
            <a:ext cx="9546513" cy="3636000"/>
          </a:xfrm>
        </p:spPr>
        <p:txBody>
          <a:bodyPr>
            <a:normAutofit/>
          </a:bodyPr>
          <a:lstStyle/>
          <a:p>
            <a:pPr marL="0" indent="0">
              <a:buNone/>
            </a:pPr>
            <a:r>
              <a:rPr lang="fi-FI" sz="1400" b="1" dirty="0"/>
              <a:t>Ikääntyneiden liikuntamahdollisuuksien edistäminen</a:t>
            </a:r>
          </a:p>
          <a:p>
            <a:r>
              <a:rPr lang="fi-FI" sz="1400" dirty="0"/>
              <a:t>Porvoon väestö ikääntyy ja ikääntyvien mahdollisuudet matalan kynnyksen liikuntaan on hyvä ottaa huomioon liikuntapaikkojen suunnittelussa. Selvityksen mukaan senioreiden tarpeet tulisi ottaa huomioon lisäämällä ryhmälle suunnattuja saleja/salivuoroja, iäkkäille sopivia liikuntavälineitä liikuntapuistoihin ja penkkejä helpottamaan liikkumista luontopoluilla. </a:t>
            </a:r>
            <a:endParaRPr lang="fi-FI" sz="1400" b="1" dirty="0"/>
          </a:p>
          <a:p>
            <a:pPr marL="0" indent="0">
              <a:buNone/>
            </a:pPr>
            <a:r>
              <a:rPr lang="fi-FI" sz="1400" b="1" dirty="0"/>
              <a:t>Kevyenliikenteen väylien edelleen kehittäminen</a:t>
            </a:r>
          </a:p>
          <a:p>
            <a:r>
              <a:rPr lang="fi-FI" sz="1400" dirty="0"/>
              <a:t>Kävely- ja </a:t>
            </a:r>
            <a:r>
              <a:rPr lang="fi-FI" sz="1400" dirty="0" err="1"/>
              <a:t>pyöräilyreitistöjen</a:t>
            </a:r>
            <a:r>
              <a:rPr lang="fi-FI" sz="1400" dirty="0"/>
              <a:t> kehittäminen tukee erinomaisesti arkiliikkumista ja omaehtoista liikkumista. </a:t>
            </a:r>
          </a:p>
          <a:p>
            <a:r>
              <a:rPr lang="fi-FI" sz="1400" dirty="0"/>
              <a:t>Helposti kevyenliikenteen keinoin saavutettavat lähiliikuntapaikat madaltavat kynnystä liikuntaan. </a:t>
            </a:r>
          </a:p>
          <a:p>
            <a:pPr marL="0" indent="0">
              <a:buNone/>
            </a:pPr>
            <a:r>
              <a:rPr lang="fi-FI" sz="1400" b="1" dirty="0"/>
              <a:t>Uusien ja kehitettävien asuinalueiden huomioon ottaminen</a:t>
            </a:r>
          </a:p>
          <a:p>
            <a:r>
              <a:rPr lang="fi-FI" sz="1400" dirty="0"/>
              <a:t>Liikuntapaikkojen suunnittelu osana kaavoitusta kaupungin uusille ja kehitettäville asuinalueille. Erityisesti tulevien vuosien rakentaminen Meritullissa, Länsirannassa, Puistokadulla. Kehittyviä alueita ovat myös </a:t>
            </a:r>
            <a:r>
              <a:rPr lang="fi-FI" sz="1400" dirty="0" err="1"/>
              <a:t>Gammelbacka</a:t>
            </a:r>
            <a:r>
              <a:rPr lang="fi-FI" sz="1400" dirty="0"/>
              <a:t>, Kevätkummun reunalle Kevätlaaksoon ja Haikkoon. </a:t>
            </a:r>
          </a:p>
          <a:p>
            <a:r>
              <a:rPr lang="fi-FI" sz="1400" dirty="0"/>
              <a:t>Kylien kaltaisilla asuinalueilla, joissa on enemmän tilaa ja luontoa, voisi olla potentiaalia kehittää pienimuotoisia paikallisia liikuntapaikkoja tai ulkoliikuntapisteitä, mikäli alueen väestö kasvaa tai liikuntamahdollisuuksien tarve nousee.</a:t>
            </a:r>
          </a:p>
          <a:p>
            <a:r>
              <a:rPr lang="fi-FI" sz="1400" dirty="0"/>
              <a:t>Liikuntapaikkojen suunnittelun nivominen konkreettisesti osaksi maankäytön suunnitelmaa.</a:t>
            </a:r>
          </a:p>
          <a:p>
            <a:endParaRPr lang="fi-FI" sz="1400" dirty="0"/>
          </a:p>
        </p:txBody>
      </p:sp>
      <p:sp>
        <p:nvSpPr>
          <p:cNvPr id="4" name="Slide Number Placeholder 3">
            <a:extLst>
              <a:ext uri="{FF2B5EF4-FFF2-40B4-BE49-F238E27FC236}">
                <a16:creationId xmlns:a16="http://schemas.microsoft.com/office/drawing/2014/main" id="{64A2E755-DF3B-4C6C-8692-878A0735420B}"/>
              </a:ext>
              <a:ext uri="{C183D7F6-B498-43B3-948B-1728B52AA6E4}">
                <adec:decorative xmlns:adec="http://schemas.microsoft.com/office/drawing/2017/decorative" val="1"/>
              </a:ext>
            </a:extLst>
          </p:cNvPr>
          <p:cNvSpPr>
            <a:spLocks noGrp="1"/>
          </p:cNvSpPr>
          <p:nvPr>
            <p:ph type="sldNum" sz="quarter" idx="12"/>
          </p:nvPr>
        </p:nvSpPr>
        <p:spPr/>
        <p:txBody>
          <a:bodyPr/>
          <a:lstStyle/>
          <a:p>
            <a:fld id="{31160B98-140E-4345-B1A3-2A7247C42973}" type="slidenum">
              <a:rPr lang="fi-FI" smtClean="0"/>
              <a:t>54</a:t>
            </a:fld>
            <a:endParaRPr lang="fi-FI" dirty="0"/>
          </a:p>
        </p:txBody>
      </p:sp>
    </p:spTree>
    <p:extLst>
      <p:ext uri="{BB962C8B-B14F-4D97-AF65-F5344CB8AC3E}">
        <p14:creationId xmlns:p14="http://schemas.microsoft.com/office/powerpoint/2010/main" val="3124232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1391-4C88-38A0-9D20-BFD7BE387327}"/>
              </a:ext>
            </a:extLst>
          </p:cNvPr>
          <p:cNvSpPr>
            <a:spLocks noGrp="1"/>
          </p:cNvSpPr>
          <p:nvPr>
            <p:ph type="title" idx="4294967295"/>
          </p:nvPr>
        </p:nvSpPr>
        <p:spPr/>
        <p:txBody>
          <a:bodyPr/>
          <a:lstStyle/>
          <a:p>
            <a:r>
              <a:rPr lang="fi-FI" dirty="0"/>
              <a:t>FCG</a:t>
            </a:r>
          </a:p>
        </p:txBody>
      </p:sp>
    </p:spTree>
    <p:extLst>
      <p:ext uri="{BB962C8B-B14F-4D97-AF65-F5344CB8AC3E}">
        <p14:creationId xmlns:p14="http://schemas.microsoft.com/office/powerpoint/2010/main" val="75761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F11F0-D2F4-6743-93F2-71C0BF2B0DEC}"/>
              </a:ext>
            </a:extLst>
          </p:cNvPr>
          <p:cNvSpPr>
            <a:spLocks noGrp="1"/>
          </p:cNvSpPr>
          <p:nvPr>
            <p:ph type="ctrTitle"/>
          </p:nvPr>
        </p:nvSpPr>
        <p:spPr>
          <a:xfrm>
            <a:off x="1524000" y="1427163"/>
            <a:ext cx="9144000" cy="2364550"/>
          </a:xfrm>
        </p:spPr>
        <p:txBody>
          <a:bodyPr anchor="b">
            <a:normAutofit/>
          </a:bodyPr>
          <a:lstStyle/>
          <a:p>
            <a:r>
              <a:rPr lang="fi-FI" dirty="0"/>
              <a:t>Nykytila-analyysi</a:t>
            </a:r>
          </a:p>
        </p:txBody>
      </p:sp>
      <p:sp>
        <p:nvSpPr>
          <p:cNvPr id="3" name="Subtitle 2">
            <a:extLst>
              <a:ext uri="{FF2B5EF4-FFF2-40B4-BE49-F238E27FC236}">
                <a16:creationId xmlns:a16="http://schemas.microsoft.com/office/drawing/2014/main" id="{B2E9ED79-4B7E-BD26-58AE-38001569B1F0}"/>
              </a:ext>
            </a:extLst>
          </p:cNvPr>
          <p:cNvSpPr>
            <a:spLocks noGrp="1"/>
          </p:cNvSpPr>
          <p:nvPr>
            <p:ph type="subTitle" idx="1"/>
          </p:nvPr>
        </p:nvSpPr>
        <p:spPr>
          <a:xfrm>
            <a:off x="1524000" y="3970002"/>
            <a:ext cx="9144000" cy="1146403"/>
          </a:xfrm>
        </p:spPr>
        <p:txBody>
          <a:bodyPr>
            <a:normAutofit/>
          </a:bodyPr>
          <a:lstStyle/>
          <a:p>
            <a:r>
              <a:rPr lang="fi-FI" dirty="0"/>
              <a:t>Lähtökohtia analyysille</a:t>
            </a:r>
          </a:p>
        </p:txBody>
      </p:sp>
      <p:sp>
        <p:nvSpPr>
          <p:cNvPr id="6" name="Slide Number Placeholder 5">
            <a:extLst>
              <a:ext uri="{FF2B5EF4-FFF2-40B4-BE49-F238E27FC236}">
                <a16:creationId xmlns:a16="http://schemas.microsoft.com/office/drawing/2014/main" id="{3C3FD4F2-CDD5-C948-ACC2-A4B2B0623B40}"/>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6</a:t>
            </a:fld>
            <a:endParaRPr lang="fi-FI"/>
          </a:p>
        </p:txBody>
      </p:sp>
    </p:spTree>
    <p:extLst>
      <p:ext uri="{BB962C8B-B14F-4D97-AF65-F5344CB8AC3E}">
        <p14:creationId xmlns:p14="http://schemas.microsoft.com/office/powerpoint/2010/main" val="3423533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02F620-97EC-6E73-E0D4-3A67773EDBC9}"/>
              </a:ext>
            </a:extLst>
          </p:cNvPr>
          <p:cNvSpPr>
            <a:spLocks noGrp="1"/>
          </p:cNvSpPr>
          <p:nvPr>
            <p:ph type="title"/>
          </p:nvPr>
        </p:nvSpPr>
        <p:spPr>
          <a:xfrm>
            <a:off x="842682" y="956795"/>
            <a:ext cx="10697880" cy="1138870"/>
          </a:xfrm>
        </p:spPr>
        <p:txBody>
          <a:bodyPr anchor="t">
            <a:normAutofit/>
          </a:bodyPr>
          <a:lstStyle/>
          <a:p>
            <a:r>
              <a:rPr lang="fi-FI" dirty="0"/>
              <a:t>Suunnitelmat – Kokonniemen liikuntakeskus</a:t>
            </a:r>
          </a:p>
        </p:txBody>
      </p:sp>
      <p:sp>
        <p:nvSpPr>
          <p:cNvPr id="6" name="Content Placeholder 5">
            <a:extLst>
              <a:ext uri="{FF2B5EF4-FFF2-40B4-BE49-F238E27FC236}">
                <a16:creationId xmlns:a16="http://schemas.microsoft.com/office/drawing/2014/main" id="{3ED94C15-7A82-34F6-FC15-F2F0BC84F70C}"/>
              </a:ext>
            </a:extLst>
          </p:cNvPr>
          <p:cNvSpPr>
            <a:spLocks noGrp="1"/>
          </p:cNvSpPr>
          <p:nvPr>
            <p:ph sz="half" idx="1"/>
          </p:nvPr>
        </p:nvSpPr>
        <p:spPr>
          <a:xfrm>
            <a:off x="551663" y="2548127"/>
            <a:ext cx="5239527" cy="3535681"/>
          </a:xfrm>
        </p:spPr>
        <p:txBody>
          <a:bodyPr>
            <a:normAutofit/>
          </a:bodyPr>
          <a:lstStyle/>
          <a:p>
            <a:r>
              <a:rPr lang="fi-FI" sz="1400" dirty="0"/>
              <a:t>Kaupunginvaltuuston päätöksen 29.5.2024 mukaan Kokonniemen liikuntakeskus tullaan toteuttamaan vaihtoehto C2 mukaan.</a:t>
            </a:r>
          </a:p>
          <a:p>
            <a:r>
              <a:rPr lang="fi-FI" sz="1400" dirty="0"/>
              <a:t>Uusi liikuntakeskus sisältää uuden jäähallikokonaisuuden sekä useaan käyttöön muunneltavissa olevan monitoimiareenan. Matalan kynnyksen liikunnan tarpeet on huomioitu ja liikuntakeskus mahdollistaa laajan hallikokonaisuuden yhteiskäytölle. </a:t>
            </a:r>
          </a:p>
          <a:p>
            <a:r>
              <a:rPr lang="fi-FI" sz="1400" dirty="0"/>
              <a:t>Tavoitteena on tarjota matalan kynnyksen tiloja. Keskeisellä sijainnilla haetaan yhteisöllistä liikunnan ja vapaa-ajan keskittymää. </a:t>
            </a:r>
          </a:p>
          <a:p>
            <a:r>
              <a:rPr lang="fi-FI" sz="1400" dirty="0"/>
              <a:t>Uudisrakennuksen tilat korvaavat ja täydentävät Porvoon nykyisiä olosuhteita, mutta ratkaisu pyrkii vastaamaan ennen kaikkea </a:t>
            </a:r>
            <a:br>
              <a:rPr lang="fi-FI" sz="1400" dirty="0"/>
            </a:br>
            <a:r>
              <a:rPr lang="fi-FI" sz="1400" dirty="0"/>
              <a:t>tulevaisuuden tarpeisiin.</a:t>
            </a:r>
          </a:p>
          <a:p>
            <a:r>
              <a:rPr lang="fi-FI" sz="1400" dirty="0"/>
              <a:t>Sisäliikunnan tilatarpeet ja käyttäjäryhmät ovat tulevina vuosi-kymmeninä aiempaa moninaisempia ja nykyiseen verrattuna pirstaloituneempia. </a:t>
            </a:r>
          </a:p>
        </p:txBody>
      </p:sp>
      <p:pic>
        <p:nvPicPr>
          <p:cNvPr id="8" name="Picture 7" descr="Kokonniemenliikuntakeskuksen viitesuunnitelma">
            <a:extLst>
              <a:ext uri="{FF2B5EF4-FFF2-40B4-BE49-F238E27FC236}">
                <a16:creationId xmlns:a16="http://schemas.microsoft.com/office/drawing/2014/main" id="{F9D00695-A8A3-8D3D-282B-2368E8C60CF8}"/>
              </a:ext>
            </a:extLst>
          </p:cNvPr>
          <p:cNvPicPr>
            <a:picLocks noChangeAspect="1"/>
          </p:cNvPicPr>
          <p:nvPr/>
        </p:nvPicPr>
        <p:blipFill>
          <a:blip r:embed="rId2"/>
          <a:stretch>
            <a:fillRect/>
          </a:stretch>
        </p:blipFill>
        <p:spPr>
          <a:xfrm>
            <a:off x="6400812" y="2815483"/>
            <a:ext cx="5672788" cy="2240750"/>
          </a:xfrm>
          <a:prstGeom prst="rect">
            <a:avLst/>
          </a:prstGeom>
          <a:noFill/>
        </p:spPr>
      </p:pic>
      <p:sp>
        <p:nvSpPr>
          <p:cNvPr id="4" name="Slide Number Placeholder 3">
            <a:extLst>
              <a:ext uri="{FF2B5EF4-FFF2-40B4-BE49-F238E27FC236}">
                <a16:creationId xmlns:a16="http://schemas.microsoft.com/office/drawing/2014/main" id="{B8B03EA9-015F-BF05-A079-33CFA1DA3D4C}"/>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7</a:t>
            </a:fld>
            <a:endParaRPr lang="fi-FI"/>
          </a:p>
        </p:txBody>
      </p:sp>
      <p:sp>
        <p:nvSpPr>
          <p:cNvPr id="10" name="TextBox 9">
            <a:extLst>
              <a:ext uri="{FF2B5EF4-FFF2-40B4-BE49-F238E27FC236}">
                <a16:creationId xmlns:a16="http://schemas.microsoft.com/office/drawing/2014/main" id="{85514380-0237-F638-8343-C4228E248C46}"/>
              </a:ext>
            </a:extLst>
          </p:cNvPr>
          <p:cNvSpPr txBox="1"/>
          <p:nvPr/>
        </p:nvSpPr>
        <p:spPr>
          <a:xfrm>
            <a:off x="6327930" y="5056233"/>
            <a:ext cx="6099906" cy="261610"/>
          </a:xfrm>
          <a:prstGeom prst="rect">
            <a:avLst/>
          </a:prstGeom>
          <a:noFill/>
        </p:spPr>
        <p:txBody>
          <a:bodyPr wrap="square">
            <a:spAutoFit/>
          </a:bodyPr>
          <a:lstStyle/>
          <a:p>
            <a:r>
              <a:rPr lang="fi-FI" sz="1050" dirty="0"/>
              <a:t>Kokonniemen liikuntakeskus, C2 - Viitesuunnitelmat 2023/2024 </a:t>
            </a:r>
          </a:p>
        </p:txBody>
      </p:sp>
    </p:spTree>
    <p:extLst>
      <p:ext uri="{BB962C8B-B14F-4D97-AF65-F5344CB8AC3E}">
        <p14:creationId xmlns:p14="http://schemas.microsoft.com/office/powerpoint/2010/main" val="3540716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8A8FA5-087D-DA34-6DDE-8A24717507D7}"/>
              </a:ext>
            </a:extLst>
          </p:cNvPr>
          <p:cNvSpPr>
            <a:spLocks noGrp="1"/>
          </p:cNvSpPr>
          <p:nvPr>
            <p:ph type="title"/>
          </p:nvPr>
        </p:nvSpPr>
        <p:spPr>
          <a:xfrm>
            <a:off x="367645" y="881381"/>
            <a:ext cx="3420709" cy="630518"/>
          </a:xfrm>
        </p:spPr>
        <p:txBody>
          <a:bodyPr>
            <a:normAutofit fontScale="90000"/>
          </a:bodyPr>
          <a:lstStyle/>
          <a:p>
            <a:r>
              <a:rPr lang="fi-FI" dirty="0"/>
              <a:t>Porvoon liikunta-paikat</a:t>
            </a:r>
          </a:p>
        </p:txBody>
      </p:sp>
      <p:sp>
        <p:nvSpPr>
          <p:cNvPr id="10" name="Content Placeholder 4">
            <a:extLst>
              <a:ext uri="{FF2B5EF4-FFF2-40B4-BE49-F238E27FC236}">
                <a16:creationId xmlns:a16="http://schemas.microsoft.com/office/drawing/2014/main" id="{35D7F730-A79D-BA93-C855-E50A9657924A}"/>
              </a:ext>
            </a:extLst>
          </p:cNvPr>
          <p:cNvSpPr>
            <a:spLocks noGrp="1"/>
          </p:cNvSpPr>
          <p:nvPr>
            <p:ph sz="half" idx="1"/>
          </p:nvPr>
        </p:nvSpPr>
        <p:spPr>
          <a:xfrm>
            <a:off x="367645" y="2103377"/>
            <a:ext cx="3677993" cy="4158733"/>
          </a:xfrm>
        </p:spPr>
        <p:txBody>
          <a:bodyPr>
            <a:normAutofit/>
          </a:bodyPr>
          <a:lstStyle/>
          <a:p>
            <a:r>
              <a:rPr lang="fi-FI" sz="1400" dirty="0"/>
              <a:t>Porvoossa on monipuolinen tarjonta eri tyyppisiä liikuntapaikkoja.</a:t>
            </a:r>
          </a:p>
          <a:p>
            <a:r>
              <a:rPr lang="fi-FI" sz="1400" dirty="0"/>
              <a:t>Porvoossa on useita lajeihin erikoistuneita liikuntapaikkoja, joita ovat mm. lajikohtaiset salit (tanssi, kamppailulajit, pallolajit, kuten padel tai tennis ja kiipeily) sekä monipuoliset ulkoliikuntapaikat (pyöräily, ratsastus, ulkokiipeily, golf, luistelukentät ja –kaukalot).</a:t>
            </a:r>
          </a:p>
          <a:p>
            <a:r>
              <a:rPr lang="fi-FI" sz="1400" dirty="0"/>
              <a:t>Lähiluonto ja meri on mahdollista kokea useiden ulkoilureittien ja luontopolkujen kautta. Porvoosta löytyy myös pyöräily- ja melontamahdollisuuksia. Saaristossa on useita laavuja ja ruoanlaittopaikkoja veneilyn harrastajille.</a:t>
            </a:r>
          </a:p>
        </p:txBody>
      </p:sp>
      <p:pic>
        <p:nvPicPr>
          <p:cNvPr id="7" name="Picture 6" descr="Kaikki Porvoon liikuntakohteet, -reitit ja -alueet kartalla.">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6" y="653296"/>
            <a:ext cx="7850311" cy="5551404"/>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8</a:t>
            </a:fld>
            <a:endParaRPr lang="fi-FI"/>
          </a:p>
        </p:txBody>
      </p:sp>
    </p:spTree>
    <p:extLst>
      <p:ext uri="{BB962C8B-B14F-4D97-AF65-F5344CB8AC3E}">
        <p14:creationId xmlns:p14="http://schemas.microsoft.com/office/powerpoint/2010/main" val="190023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C8A8FA5-087D-DA34-6DDE-8A24717507D7}"/>
              </a:ext>
            </a:extLst>
          </p:cNvPr>
          <p:cNvSpPr>
            <a:spLocks noGrp="1"/>
          </p:cNvSpPr>
          <p:nvPr>
            <p:ph type="title"/>
          </p:nvPr>
        </p:nvSpPr>
        <p:spPr>
          <a:xfrm>
            <a:off x="367645" y="881381"/>
            <a:ext cx="3420709" cy="630518"/>
          </a:xfrm>
        </p:spPr>
        <p:txBody>
          <a:bodyPr>
            <a:normAutofit fontScale="90000"/>
          </a:bodyPr>
          <a:lstStyle/>
          <a:p>
            <a:r>
              <a:rPr lang="fi-FI" dirty="0"/>
              <a:t>Porvoon liikunta-paikat</a:t>
            </a:r>
          </a:p>
        </p:txBody>
      </p:sp>
      <p:sp>
        <p:nvSpPr>
          <p:cNvPr id="10" name="Content Placeholder 4">
            <a:extLst>
              <a:ext uri="{FF2B5EF4-FFF2-40B4-BE49-F238E27FC236}">
                <a16:creationId xmlns:a16="http://schemas.microsoft.com/office/drawing/2014/main" id="{35D7F730-A79D-BA93-C855-E50A9657924A}"/>
              </a:ext>
            </a:extLst>
          </p:cNvPr>
          <p:cNvSpPr>
            <a:spLocks noGrp="1"/>
          </p:cNvSpPr>
          <p:nvPr>
            <p:ph sz="half" idx="1"/>
          </p:nvPr>
        </p:nvSpPr>
        <p:spPr>
          <a:xfrm>
            <a:off x="367645" y="1953605"/>
            <a:ext cx="3794452" cy="4194947"/>
          </a:xfrm>
        </p:spPr>
        <p:txBody>
          <a:bodyPr>
            <a:normAutofit fontScale="77500" lnSpcReduction="20000"/>
          </a:bodyPr>
          <a:lstStyle/>
          <a:p>
            <a:r>
              <a:rPr lang="fi-FI" sz="1600" dirty="0"/>
              <a:t>Erityisesti kaupungin hallinnoimista liikuntapaikoista saa tietoa LIPAS-tietokannasta. LIPAS on valtakunnallinen paikkatietokanta julkisista liikuntapaikoista, ulkoilureiteistä ja virkistysalueista. </a:t>
            </a:r>
          </a:p>
          <a:p>
            <a:pPr lvl="1"/>
            <a:r>
              <a:rPr lang="fi-FI" sz="1600" dirty="0"/>
              <a:t>Tietokannan mukaan Porvoossa on 51 eri lajityypin harrastuspaikkoja. Useat liikuntapaikat, kuten salit, kentät ja ulkoilureitit ovat kuitenkin monipuolisia ja hyvin ylläpidettyjä, tarjoten harrastus-mahdollisuuksia useammille lajeille yhden liikuntapaikan alla.</a:t>
            </a:r>
          </a:p>
          <a:p>
            <a:pPr lvl="1"/>
            <a:r>
              <a:rPr lang="fi-FI" sz="1600" dirty="0"/>
              <a:t>Liikuntapaikkoja, -alueita ja -reittejä on kaupungissa LIPAS-tietokannan mukaan yhteensä 309. Pistekohteita on 265 kpl.</a:t>
            </a:r>
          </a:p>
          <a:p>
            <a:pPr lvl="1"/>
            <a:r>
              <a:rPr lang="fi-FI" sz="1600" dirty="0"/>
              <a:t>Tämän lisäksi kaupungissa sijaitsee useita yksityisen sektorin ylläpitämiä liikuntapaikkoja.</a:t>
            </a:r>
          </a:p>
          <a:p>
            <a:pPr lvl="1"/>
            <a:r>
              <a:rPr lang="fi-FI" sz="1600" dirty="0"/>
              <a:t>Liikuntapaikkaverkoston osaksi on nostettu myös leikkipaikat ja –puistot.</a:t>
            </a:r>
            <a:br>
              <a:rPr lang="fi-FI" sz="1600" dirty="0"/>
            </a:br>
            <a:endParaRPr lang="fi-FI" sz="1600" dirty="0"/>
          </a:p>
          <a:p>
            <a:r>
              <a:rPr lang="fi-FI" sz="1600" dirty="0"/>
              <a:t>Kaikista eniten kaupungissa on pallokenttiä, retkeilyn ruoanlaittopaikkoja, liikuntasaleja, -kenttiä sekä lähiliikuntapaikkoja.</a:t>
            </a:r>
          </a:p>
          <a:p>
            <a:r>
              <a:rPr lang="fi-FI" sz="1600" dirty="0"/>
              <a:t>Kaupungin ylläpidossa on 173 liikuntapaikkaa, mikä on hieman alle 2/3 kokonaismäärästä.</a:t>
            </a:r>
          </a:p>
          <a:p>
            <a:r>
              <a:rPr lang="fi-FI" sz="1600" dirty="0"/>
              <a:t>Suurin osa liikuntapaikoista sijoittuu Porvoon keskustaajamaan sekä koulujen läheisyyteen.</a:t>
            </a:r>
          </a:p>
        </p:txBody>
      </p:sp>
      <p:pic>
        <p:nvPicPr>
          <p:cNvPr id="7" name="Picture 6" descr="Kaikki Porvoon liikuntapaikat tyypin mukaan. ">
            <a:extLst>
              <a:ext uri="{FF2B5EF4-FFF2-40B4-BE49-F238E27FC236}">
                <a16:creationId xmlns:a16="http://schemas.microsoft.com/office/drawing/2014/main" id="{71A445C6-CB08-471F-5363-8E3B64F9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41685" y="653296"/>
            <a:ext cx="7850313" cy="5551404"/>
          </a:xfrm>
          <a:prstGeom prst="rect">
            <a:avLst/>
          </a:prstGeom>
          <a:noFill/>
        </p:spPr>
      </p:pic>
      <p:sp>
        <p:nvSpPr>
          <p:cNvPr id="6" name="Slide Number Placeholder 5">
            <a:extLst>
              <a:ext uri="{FF2B5EF4-FFF2-40B4-BE49-F238E27FC236}">
                <a16:creationId xmlns:a16="http://schemas.microsoft.com/office/drawing/2014/main" id="{7AAED121-9718-28D0-A56F-87CEA58BC4BF}"/>
              </a:ext>
              <a:ext uri="{C183D7F6-B498-43B3-948B-1728B52AA6E4}">
                <adec:decorative xmlns:adec="http://schemas.microsoft.com/office/drawing/2017/decorative" val="1"/>
              </a:ext>
            </a:extLst>
          </p:cNvPr>
          <p:cNvSpPr>
            <a:spLocks noGrp="1"/>
          </p:cNvSpPr>
          <p:nvPr>
            <p:ph type="sldNum" sz="quarter" idx="12"/>
          </p:nvPr>
        </p:nvSpPr>
        <p:spPr>
          <a:xfrm>
            <a:off x="8610600" y="6366456"/>
            <a:ext cx="2743200" cy="346055"/>
          </a:xfrm>
        </p:spPr>
        <p:txBody>
          <a:bodyPr anchor="ctr">
            <a:normAutofit/>
          </a:bodyPr>
          <a:lstStyle/>
          <a:p>
            <a:pPr>
              <a:spcAft>
                <a:spcPts val="600"/>
              </a:spcAft>
            </a:pPr>
            <a:fld id="{31160B98-140E-4345-B1A3-2A7247C42973}" type="slidenum">
              <a:rPr lang="fi-FI" smtClean="0"/>
              <a:pPr>
                <a:spcAft>
                  <a:spcPts val="600"/>
                </a:spcAft>
              </a:pPr>
              <a:t>9</a:t>
            </a:fld>
            <a:endParaRPr lang="fi-FI"/>
          </a:p>
        </p:txBody>
      </p:sp>
    </p:spTree>
    <p:extLst>
      <p:ext uri="{BB962C8B-B14F-4D97-AF65-F5344CB8AC3E}">
        <p14:creationId xmlns:p14="http://schemas.microsoft.com/office/powerpoint/2010/main" val="2474728833"/>
      </p:ext>
    </p:extLst>
  </p:cSld>
  <p:clrMapOvr>
    <a:masterClrMapping/>
  </p:clrMapOvr>
</p:sld>
</file>

<file path=ppt/theme/theme1.xml><?xml version="1.0" encoding="utf-8"?>
<a:theme xmlns:a="http://schemas.openxmlformats.org/drawingml/2006/main" name="FCG Theme">
  <a:themeElements>
    <a:clrScheme name="FCG">
      <a:dk1>
        <a:sysClr val="windowText" lastClr="000000"/>
      </a:dk1>
      <a:lt1>
        <a:sysClr val="window" lastClr="FFFFFF"/>
      </a:lt1>
      <a:dk2>
        <a:srgbClr val="0F5064"/>
      </a:dk2>
      <a:lt2>
        <a:srgbClr val="133F6E"/>
      </a:lt2>
      <a:accent1>
        <a:srgbClr val="0F5064"/>
      </a:accent1>
      <a:accent2>
        <a:srgbClr val="4F8791"/>
      </a:accent2>
      <a:accent3>
        <a:srgbClr val="8CBEBE"/>
      </a:accent3>
      <a:accent4>
        <a:srgbClr val="EFCCB8"/>
      </a:accent4>
      <a:accent5>
        <a:srgbClr val="ED9469"/>
      </a:accent5>
      <a:accent6>
        <a:srgbClr val="EB5C1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FCG_Master PPT-pohja.potx" id="{34C981B6-6085-4A9C-9427-FDF9669CE06C}" vid="{18AB6A05-F7ED-4E58-8BFC-56CE280081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FB1169DCF963ED42ABF325769FDAB9B4" ma:contentTypeVersion="11" ma:contentTypeDescription="Luo uusi asiakirja." ma:contentTypeScope="" ma:versionID="85c1366d4d8be7684c206799441b9d5d">
  <xsd:schema xmlns:xsd="http://www.w3.org/2001/XMLSchema" xmlns:xs="http://www.w3.org/2001/XMLSchema" xmlns:p="http://schemas.microsoft.com/office/2006/metadata/properties" xmlns:ns2="327086b1-807b-4f05-ab8e-a251e7949f12" xmlns:ns3="a988a9b7-d127-4458-a095-8196d0a48d9f" targetNamespace="http://schemas.microsoft.com/office/2006/metadata/properties" ma:root="true" ma:fieldsID="62aa6740268183ff7e4c84ab392f528b" ns2:_="" ns3:_="">
    <xsd:import namespace="327086b1-807b-4f05-ab8e-a251e7949f12"/>
    <xsd:import namespace="a988a9b7-d127-4458-a095-8196d0a48d9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7086b1-807b-4f05-ab8e-a251e7949f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be069428-048e-4dab-826d-bc6ea0bdb58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88a9b7-d127-4458-a095-8196d0a48d9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1ca1468-30e3-4a66-a8f7-0b8fe1e2804a}" ma:internalName="TaxCatchAll" ma:showField="CatchAllData" ma:web="a988a9b7-d127-4458-a095-8196d0a48d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988a9b7-d127-4458-a095-8196d0a48d9f" xsi:nil="true"/>
    <lcf76f155ced4ddcb4097134ff3c332f xmlns="327086b1-807b-4f05-ab8e-a251e7949f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6E49641-A223-4CDE-9578-16DC714E9A9E}">
  <ds:schemaRefs>
    <ds:schemaRef ds:uri="http://schemas.microsoft.com/sharepoint/v3/contenttype/forms"/>
  </ds:schemaRefs>
</ds:datastoreItem>
</file>

<file path=customXml/itemProps2.xml><?xml version="1.0" encoding="utf-8"?>
<ds:datastoreItem xmlns:ds="http://schemas.openxmlformats.org/officeDocument/2006/customXml" ds:itemID="{29DA8CA3-24B5-4B89-B052-7C1CC05CE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7086b1-807b-4f05-ab8e-a251e7949f12"/>
    <ds:schemaRef ds:uri="a988a9b7-d127-4458-a095-8196d0a48d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B27B60-687D-4C14-B762-DEA67005B19A}">
  <ds:schemaRefs>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3c57da4b-6610-48cb-b4a5-47580c86ca7d"/>
    <ds:schemaRef ds:uri="de1d1e4f-ad45-4793-adbd-670eb75771d5"/>
    <ds:schemaRef ds:uri="http://www.w3.org/XML/1998/namespace"/>
    <ds:schemaRef ds:uri="http://purl.org/dc/dcmitype/"/>
    <ds:schemaRef ds:uri="a988a9b7-d127-4458-a095-8196d0a48d9f"/>
    <ds:schemaRef ds:uri="327086b1-807b-4f05-ab8e-a251e7949f12"/>
  </ds:schemaRefs>
</ds:datastoreItem>
</file>

<file path=docProps/app.xml><?xml version="1.0" encoding="utf-8"?>
<Properties xmlns="http://schemas.openxmlformats.org/officeDocument/2006/extended-properties" xmlns:vt="http://schemas.openxmlformats.org/officeDocument/2006/docPropsVTypes">
  <Template>FCG_Master PPT-pohja</Template>
  <TotalTime>10117</TotalTime>
  <Words>4808</Words>
  <Application>Microsoft Office PowerPoint</Application>
  <PresentationFormat>Laajakuva</PresentationFormat>
  <Paragraphs>681</Paragraphs>
  <Slides>55</Slides>
  <Notes>25</Notes>
  <HiddenSlides>0</HiddenSlides>
  <MMClips>0</MMClips>
  <ScaleCrop>false</ScaleCrop>
  <HeadingPairs>
    <vt:vector size="4" baseType="variant">
      <vt:variant>
        <vt:lpstr>Teema</vt:lpstr>
      </vt:variant>
      <vt:variant>
        <vt:i4>1</vt:i4>
      </vt:variant>
      <vt:variant>
        <vt:lpstr>Dian otsikot</vt:lpstr>
      </vt:variant>
      <vt:variant>
        <vt:i4>55</vt:i4>
      </vt:variant>
    </vt:vector>
  </HeadingPairs>
  <TitlesOfParts>
    <vt:vector size="56" baseType="lpstr">
      <vt:lpstr>FCG Theme</vt:lpstr>
      <vt:lpstr>Porvoon liikuntapaikkaselvitys</vt:lpstr>
      <vt:lpstr>Raportin sisältö</vt:lpstr>
      <vt:lpstr>Johdanto</vt:lpstr>
      <vt:lpstr>Työn tavoitteet</vt:lpstr>
      <vt:lpstr>Liikuntapaikkaselvityksen työvaiheet</vt:lpstr>
      <vt:lpstr>Nykytila-analyysi</vt:lpstr>
      <vt:lpstr>Suunnitelmat – Kokonniemen liikuntakeskus</vt:lpstr>
      <vt:lpstr>Porvoon liikunta-paikat</vt:lpstr>
      <vt:lpstr>Porvoon liikunta-paikat</vt:lpstr>
      <vt:lpstr>Liikuntapaikkojen ylläpitäjät</vt:lpstr>
      <vt:lpstr>Liikuntapaikkojen ryhmittyminen</vt:lpstr>
      <vt:lpstr>Porvoon väestö</vt:lpstr>
      <vt:lpstr>Käyttäjistä ja käyttäjäryhmistä</vt:lpstr>
      <vt:lpstr>Nykytila-analyysi</vt:lpstr>
      <vt:lpstr>Koulujen liikuntapaikat</vt:lpstr>
      <vt:lpstr>Lapsiperheiden liikuntapaikat</vt:lpstr>
      <vt:lpstr>Päiväkoti-ikäisten liikuntapaikat</vt:lpstr>
      <vt:lpstr>Seurojen liikuntapaikat</vt:lpstr>
      <vt:lpstr>Kilpailutason liikuntapaikat</vt:lpstr>
      <vt:lpstr>Omatoiminen liikunta</vt:lpstr>
      <vt:lpstr>Retkeilyn liikuntapaikat</vt:lpstr>
      <vt:lpstr>Talviurheilupaikat</vt:lpstr>
      <vt:lpstr>Nykytila-analyysi</vt:lpstr>
      <vt:lpstr>Koulujen liikuntapaikat</vt:lpstr>
      <vt:lpstr>Koulujen liikuntapaikat</vt:lpstr>
      <vt:lpstr>Koulujen liikuntapaikat</vt:lpstr>
      <vt:lpstr>Lapsiperheiden liikuntapaikat</vt:lpstr>
      <vt:lpstr>Päiväkoti-ikäisten liikuntapaikat</vt:lpstr>
      <vt:lpstr>Nykytila-analyysi</vt:lpstr>
      <vt:lpstr>Saavutettavuus autolla ja paikallisliikenteellä</vt:lpstr>
      <vt:lpstr>Saavutettavuus autolla</vt:lpstr>
      <vt:lpstr>Saavutettavuus kävellen ja pyörällä</vt:lpstr>
      <vt:lpstr>Kilpailutason liikuntapaikkojen saavutettavuus</vt:lpstr>
      <vt:lpstr>Liikuntapaikkojen esteettömyys</vt:lpstr>
      <vt:lpstr>Nykytila-analyysi</vt:lpstr>
      <vt:lpstr>Porvoon kylät</vt:lpstr>
      <vt:lpstr>Kylien saavutettavuus-vyöhykkeet</vt:lpstr>
      <vt:lpstr>Kylien asukkaat ja liikuntapaikat</vt:lpstr>
      <vt:lpstr>Kyläalueiden tarkastelu</vt:lpstr>
      <vt:lpstr>Poimintoja kyselyistä</vt:lpstr>
      <vt:lpstr>Poimintoja kaupunkilaiskyselystä</vt:lpstr>
      <vt:lpstr>Tarpeet kylittäin/alueittain</vt:lpstr>
      <vt:lpstr>Poimintoja seurakyselystä ja -foorumista</vt:lpstr>
      <vt:lpstr>Poimintoja oppilaitoskyselystä</vt:lpstr>
      <vt:lpstr>Liikuntapaikkojen luokittelu</vt:lpstr>
      <vt:lpstr>Liikuntapaikkojen luokittelun perusteet </vt:lpstr>
      <vt:lpstr>Liikuntapaikkojen luokittelu</vt:lpstr>
      <vt:lpstr>Liikuntapaikkojen luokittelu</vt:lpstr>
      <vt:lpstr>D-luokan liikuntapaikat</vt:lpstr>
      <vt:lpstr>Johtopäätökset ja suositukset</vt:lpstr>
      <vt:lpstr>Johtopäätöksiä</vt:lpstr>
      <vt:lpstr>Visio Porvoon liikuntapaikkaverkon tulevaisuudesta</vt:lpstr>
      <vt:lpstr>Suositukset liikuntapaikkaverkon jatkokehittämiseen 1/2</vt:lpstr>
      <vt:lpstr>Suositukset liikuntapaikkaverkon jatkokehittämiseen 2/2</vt:lpstr>
      <vt:lpstr>FCG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Vahtera, Lia</dc:creator>
  <cp:lastModifiedBy>Hirvonen, Vera</cp:lastModifiedBy>
  <cp:revision>97</cp:revision>
  <dcterms:created xsi:type="dcterms:W3CDTF">2024-07-17T13:19:10Z</dcterms:created>
  <dcterms:modified xsi:type="dcterms:W3CDTF">2024-12-20T16:48:12Z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0x010100FB1169DCF963ED42ABF325769FDAB9B4</vt:lpwstr>
  </property>
  <property fmtid="{D5CDD505-2E9C-101B-9397-08002B2CF9AE}" pid="3" name="Order">
    <vt:r8>6200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ies>
</file>